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22"/>
  </p:notesMasterIdLst>
  <p:sldIdLst>
    <p:sldId id="256" r:id="rId2"/>
    <p:sldId id="283" r:id="rId3"/>
    <p:sldId id="284" r:id="rId4"/>
    <p:sldId id="285" r:id="rId5"/>
    <p:sldId id="286" r:id="rId6"/>
    <p:sldId id="287" r:id="rId7"/>
    <p:sldId id="288" r:id="rId8"/>
    <p:sldId id="289" r:id="rId9"/>
    <p:sldId id="290" r:id="rId10"/>
    <p:sldId id="291" r:id="rId11"/>
    <p:sldId id="292" r:id="rId12"/>
    <p:sldId id="293" r:id="rId13"/>
    <p:sldId id="294" r:id="rId14"/>
    <p:sldId id="295" r:id="rId15"/>
    <p:sldId id="296" r:id="rId16"/>
    <p:sldId id="297" r:id="rId17"/>
    <p:sldId id="298" r:id="rId18"/>
    <p:sldId id="299" r:id="rId19"/>
    <p:sldId id="302" r:id="rId20"/>
    <p:sldId id="30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3374D542-6E3E-455F-9BFB-B45891911720}">
          <p14:sldIdLst>
            <p14:sldId id="256"/>
            <p14:sldId id="283"/>
            <p14:sldId id="284"/>
            <p14:sldId id="285"/>
            <p14:sldId id="286"/>
            <p14:sldId id="287"/>
            <p14:sldId id="288"/>
            <p14:sldId id="289"/>
            <p14:sldId id="290"/>
            <p14:sldId id="291"/>
            <p14:sldId id="292"/>
            <p14:sldId id="293"/>
            <p14:sldId id="294"/>
            <p14:sldId id="295"/>
            <p14:sldId id="296"/>
            <p14:sldId id="297"/>
            <p14:sldId id="298"/>
            <p14:sldId id="299"/>
            <p14:sldId id="302"/>
            <p14:sldId id="304"/>
          </p14:sldIdLst>
        </p14:section>
        <p14:section name="Search for 3D Models" id="{6844172C-9703-4DC7-908A-C23538616A3C}">
          <p14:sldIdLst/>
        </p14:section>
        <p14:section name="Insert a 3D Model from a File" id="{66737F24-1C36-4DF4-A00F-927A3F1468AC}">
          <p14:sldIdLst/>
        </p14:section>
        <p14:section name="Position and Rotate Your 3D Model" id="{A08F0015-E7F5-4E26-BBAF-AEE4F9A16AD2}">
          <p14:sldIdLst/>
        </p14:section>
        <p14:section name="Animate Your 3D Model" id="{B62868DA-F525-4AC5-9E3E-39ECA0154BBD}">
          <p14:sldIdLst/>
        </p14:section>
        <p14:section name="Learn More" id="{62756D7E-964E-493A-83A1-13BC0B6B5E47}">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598" autoAdjust="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C3FCC2-4E7A-4671-AA79-177CB194E449}" type="datetimeFigureOut">
              <a:rPr lang="en-US" smtClean="0"/>
              <a:t>1/25/2026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01C38D-F26D-4167-83EF-8774BC62D548}" type="slidenum">
              <a:rPr lang="en-US" smtClean="0"/>
              <a:t>‹#›</a:t>
            </a:fld>
            <a:endParaRPr lang="en-US"/>
          </a:p>
        </p:txBody>
      </p:sp>
    </p:spTree>
    <p:extLst>
      <p:ext uri="{BB962C8B-B14F-4D97-AF65-F5344CB8AC3E}">
        <p14:creationId xmlns:p14="http://schemas.microsoft.com/office/powerpoint/2010/main" val="3336050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3238323-0ADF-4328-9564-AEB5DFD80DB6}"/>
              </a:ext>
            </a:extLst>
          </p:cNvPr>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EB776FAE-C8F8-44A1-8BC7-9EB948371459}"/>
              </a:ext>
            </a:extLst>
          </p:cNvPr>
          <p:cNvSpPr>
            <a:spLocks noGrp="1"/>
          </p:cNvSpPr>
          <p:nvPr>
            <p:ph type="ctrTitle"/>
          </p:nvPr>
        </p:nvSpPr>
        <p:spPr>
          <a:xfrm>
            <a:off x="1524000" y="1333500"/>
            <a:ext cx="9144000" cy="1790700"/>
          </a:xfrm>
        </p:spPr>
        <p:txBody>
          <a:bodyPr vert="horz" lIns="91440" tIns="0" rIns="91440" bIns="0" rtlCol="0" anchor="t" anchorCtr="0">
            <a:noAutofit/>
          </a:bodyPr>
          <a:lstStyle>
            <a:lvl1pPr>
              <a:lnSpc>
                <a:spcPct val="100000"/>
              </a:lnSpc>
              <a:defRPr lang="en-US" sz="4800" dirty="0">
                <a:solidFill>
                  <a:schemeClr val="bg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DA7900C6-1C2C-4612-8672-356C6DDFDCB1}"/>
              </a:ext>
            </a:extLst>
          </p:cNvPr>
          <p:cNvSpPr>
            <a:spLocks noGrp="1"/>
          </p:cNvSpPr>
          <p:nvPr>
            <p:ph type="subTitle" idx="1"/>
          </p:nvPr>
        </p:nvSpPr>
        <p:spPr>
          <a:xfrm>
            <a:off x="1524000" y="3128009"/>
            <a:ext cx="9144000" cy="1287675"/>
          </a:xfrm>
        </p:spPr>
        <p:txBody>
          <a:bodyPr vert="horz" lIns="91440" tIns="45720" rIns="91440" bIns="45720" rtlCol="0" anchor="t" anchorCtr="0">
            <a:noAutofit/>
          </a:bodyPr>
          <a:lstStyle>
            <a:lvl1pPr marL="0" indent="0">
              <a:buNone/>
              <a:defRPr lang="en-US" sz="2400" dirty="0">
                <a:solidFill>
                  <a:schemeClr val="bg1"/>
                </a:solidFill>
                <a:latin typeface="+mj-lt"/>
              </a:defRPr>
            </a:lvl1pPr>
          </a:lstStyle>
          <a:p>
            <a:pPr marL="228600" lvl="0" indent="-228600">
              <a:lnSpc>
                <a:spcPct val="150000"/>
              </a:lnSpc>
              <a:spcAft>
                <a:spcPts val="1200"/>
              </a:spcAft>
            </a:pPr>
            <a:r>
              <a:rPr lang="en-US"/>
              <a:t>Click to edit Master subtitle style</a:t>
            </a:r>
            <a:endParaRPr lang="en-US" dirty="0"/>
          </a:p>
        </p:txBody>
      </p:sp>
      <p:pic>
        <p:nvPicPr>
          <p:cNvPr id="8" name="Picture 7">
            <a:extLst>
              <a:ext uri="{FF2B5EF4-FFF2-40B4-BE49-F238E27FC236}">
                <a16:creationId xmlns:a16="http://schemas.microsoft.com/office/drawing/2014/main" id="{5274E620-B44E-41FF-8FA1-D955BD69C0B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48" r="13926" b="71478"/>
          <a:stretch/>
        </p:blipFill>
        <p:spPr>
          <a:xfrm>
            <a:off x="342899" y="4546601"/>
            <a:ext cx="11715751" cy="2025650"/>
          </a:xfrm>
          <a:prstGeom prst="rect">
            <a:avLst/>
          </a:prstGeom>
        </p:spPr>
      </p:pic>
    </p:spTree>
    <p:extLst>
      <p:ext uri="{BB962C8B-B14F-4D97-AF65-F5344CB8AC3E}">
        <p14:creationId xmlns:p14="http://schemas.microsoft.com/office/powerpoint/2010/main" val="4221146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45A2570-7517-4576-B836-E4E6D3E743B9}"/>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
          <a:stretch/>
        </p:blipFill>
        <p:spPr>
          <a:xfrm>
            <a:off x="269032" y="4801396"/>
            <a:ext cx="11653936" cy="1786228"/>
          </a:xfrm>
          <a:prstGeom prst="rect">
            <a:avLst/>
          </a:prstGeom>
        </p:spPr>
      </p:pic>
      <p:sp>
        <p:nvSpPr>
          <p:cNvPr id="3" name="Content Placeholder 2">
            <a:extLst>
              <a:ext uri="{FF2B5EF4-FFF2-40B4-BE49-F238E27FC236}">
                <a16:creationId xmlns:a16="http://schemas.microsoft.com/office/drawing/2014/main" id="{6859B673-4507-4B72-871E-0018907875DD}"/>
              </a:ext>
            </a:extLst>
          </p:cNvPr>
          <p:cNvSpPr>
            <a:spLocks noGrp="1"/>
          </p:cNvSpPr>
          <p:nvPr>
            <p:ph idx="1"/>
          </p:nvPr>
        </p:nvSpPr>
        <p:spPr>
          <a:xfrm>
            <a:off x="604433" y="1604211"/>
            <a:ext cx="10983131" cy="4572752"/>
          </a:xfrm>
        </p:spPr>
        <p:txBody>
          <a:bodyPr/>
          <a:lstStyle>
            <a:lvl1pPr marL="0" indent="0">
              <a:spcAft>
                <a:spcPts val="1200"/>
              </a:spcAft>
              <a:buSzPct val="25000"/>
              <a:buFont typeface="Segoe UI" panose="020B0502040204020203" pitchFamily="34" charset="0"/>
              <a:buChar char=" "/>
              <a:defRPr sz="1200"/>
            </a:lvl1pPr>
            <a:lvl2pPr marL="401638" indent="7938">
              <a:spcBef>
                <a:spcPts val="600"/>
              </a:spcBef>
              <a:spcAft>
                <a:spcPts val="1200"/>
              </a:spcAft>
              <a:buFont typeface="Segoe UI" panose="020B0502040204020203" pitchFamily="34" charset="0"/>
              <a:buChar char=" "/>
              <a:defRPr sz="1200"/>
            </a:lvl2pPr>
            <a:lvl3pPr marL="1143000" indent="-228600">
              <a:buFont typeface="Segoe UI" panose="020B0502040204020203" pitchFamily="34" charset="0"/>
              <a:buChar char=" "/>
              <a:defRPr/>
            </a:lvl3pPr>
            <a:lvl4pPr marL="1600200" indent="-228600">
              <a:buFont typeface="Segoe UI" panose="020B0502040204020203" pitchFamily="34" charset="0"/>
              <a:buChar char=" "/>
              <a:defRPr/>
            </a:lvl4pPr>
            <a:lvl5pPr marL="2057400" indent="-228600">
              <a:buFont typeface="Segoe UI" panose="020B0502040204020203" pitchFamily="34" charset="0"/>
              <a:buChar char=" "/>
              <a:defRPr/>
            </a:lvl5pPr>
          </a:lstStyle>
          <a:p>
            <a:pPr lvl="0"/>
            <a:r>
              <a:rPr lang="en-US"/>
              <a:t>Click to edit Master text styles</a:t>
            </a:r>
          </a:p>
          <a:p>
            <a:pPr lvl="1"/>
            <a:r>
              <a:rPr lang="en-US"/>
              <a:t>Second level</a:t>
            </a:r>
          </a:p>
        </p:txBody>
      </p:sp>
      <p:sp>
        <p:nvSpPr>
          <p:cNvPr id="9" name="Title 8">
            <a:extLst>
              <a:ext uri="{FF2B5EF4-FFF2-40B4-BE49-F238E27FC236}">
                <a16:creationId xmlns:a16="http://schemas.microsoft.com/office/drawing/2014/main" id="{FB8AB91F-D739-4DD5-859B-B16B125BECF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10340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45A2570-7517-4576-B836-E4E6D3E743B9}"/>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
          <a:stretch/>
        </p:blipFill>
        <p:spPr>
          <a:xfrm>
            <a:off x="269032" y="4801396"/>
            <a:ext cx="11653936" cy="1786228"/>
          </a:xfrm>
          <a:prstGeom prst="rect">
            <a:avLst/>
          </a:prstGeom>
        </p:spPr>
      </p:pic>
      <p:sp>
        <p:nvSpPr>
          <p:cNvPr id="3" name="Content Placeholder 2">
            <a:extLst>
              <a:ext uri="{FF2B5EF4-FFF2-40B4-BE49-F238E27FC236}">
                <a16:creationId xmlns:a16="http://schemas.microsoft.com/office/drawing/2014/main" id="{6859B673-4507-4B72-871E-0018907875DD}"/>
              </a:ext>
            </a:extLst>
          </p:cNvPr>
          <p:cNvSpPr>
            <a:spLocks noGrp="1"/>
          </p:cNvSpPr>
          <p:nvPr>
            <p:ph idx="1"/>
          </p:nvPr>
        </p:nvSpPr>
        <p:spPr>
          <a:xfrm>
            <a:off x="604433" y="1604211"/>
            <a:ext cx="10983131" cy="4572752"/>
          </a:xfrm>
        </p:spPr>
        <p:txBody>
          <a:bodyPr/>
          <a:lstStyle>
            <a:lvl1pPr marL="0" indent="0">
              <a:spcAft>
                <a:spcPts val="1200"/>
              </a:spcAft>
              <a:buSzPct val="25000"/>
              <a:buFont typeface="Segoe UI" panose="020B0502040204020203" pitchFamily="34" charset="0"/>
              <a:buChar char=" "/>
              <a:defRPr sz="1200"/>
            </a:lvl1pPr>
            <a:lvl2pPr marL="401638" indent="7938">
              <a:spcBef>
                <a:spcPts val="600"/>
              </a:spcBef>
              <a:spcAft>
                <a:spcPts val="1200"/>
              </a:spcAft>
              <a:buFont typeface="Segoe UI" panose="020B0502040204020203" pitchFamily="34" charset="0"/>
              <a:buChar char=" "/>
              <a:defRPr sz="1200"/>
            </a:lvl2pPr>
            <a:lvl3pPr marL="1143000" indent="-228600">
              <a:buFont typeface="Segoe UI" panose="020B0502040204020203" pitchFamily="34" charset="0"/>
              <a:buChar char=" "/>
              <a:defRPr/>
            </a:lvl3pPr>
            <a:lvl4pPr marL="1600200" indent="-228600">
              <a:buFont typeface="Segoe UI" panose="020B0502040204020203" pitchFamily="34" charset="0"/>
              <a:buChar char=" "/>
              <a:defRPr/>
            </a:lvl4pPr>
            <a:lvl5pPr marL="2057400" indent="-228600">
              <a:buFont typeface="Segoe UI" panose="020B0502040204020203" pitchFamily="34" charset="0"/>
              <a:buChar char=" "/>
              <a:defRPr/>
            </a:lvl5pPr>
          </a:lstStyle>
          <a:p>
            <a:pPr lvl="0"/>
            <a:r>
              <a:rPr lang="en-US"/>
              <a:t>Click to edit Master text styles</a:t>
            </a:r>
          </a:p>
          <a:p>
            <a:pPr lvl="1"/>
            <a:r>
              <a:rPr lang="en-US"/>
              <a:t>Second level</a:t>
            </a:r>
          </a:p>
        </p:txBody>
      </p:sp>
      <p:sp>
        <p:nvSpPr>
          <p:cNvPr id="4" name="Title 3">
            <a:extLst>
              <a:ext uri="{FF2B5EF4-FFF2-40B4-BE49-F238E27FC236}">
                <a16:creationId xmlns:a16="http://schemas.microsoft.com/office/drawing/2014/main" id="{0E770BB0-A521-41C6-A0AE-BEE679D2AD1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0465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F89203F-46EF-44A2-956A-7FF6AF93BE7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
          <a:stretch/>
        </p:blipFill>
        <p:spPr>
          <a:xfrm>
            <a:off x="269032" y="4801396"/>
            <a:ext cx="11653936" cy="1786228"/>
          </a:xfrm>
          <a:prstGeom prst="rect">
            <a:avLst/>
          </a:prstGeom>
        </p:spPr>
      </p:pic>
      <p:sp>
        <p:nvSpPr>
          <p:cNvPr id="8" name="Content Placeholder 2">
            <a:extLst>
              <a:ext uri="{FF2B5EF4-FFF2-40B4-BE49-F238E27FC236}">
                <a16:creationId xmlns:a16="http://schemas.microsoft.com/office/drawing/2014/main" id="{D1D47175-944E-463B-ABBB-06669A473913}"/>
              </a:ext>
            </a:extLst>
          </p:cNvPr>
          <p:cNvSpPr>
            <a:spLocks noGrp="1"/>
          </p:cNvSpPr>
          <p:nvPr>
            <p:ph idx="1"/>
          </p:nvPr>
        </p:nvSpPr>
        <p:spPr>
          <a:xfrm>
            <a:off x="1090862" y="1507068"/>
            <a:ext cx="3192379" cy="4669896"/>
          </a:xfrm>
        </p:spPr>
        <p:txBody>
          <a:bodyPr anchor="ctr"/>
          <a:lstStyle>
            <a:lvl1pPr marL="0" indent="0" algn="l">
              <a:lnSpc>
                <a:spcPct val="150000"/>
              </a:lnSpc>
              <a:spcAft>
                <a:spcPts val="1200"/>
              </a:spcAft>
              <a:buSzPct val="25000"/>
              <a:buFont typeface="Segoe UI" panose="020B0502040204020203" pitchFamily="34" charset="0"/>
              <a:buChar char=" "/>
              <a:defRPr sz="1200"/>
            </a:lvl1pPr>
            <a:lvl2pPr marL="401638" indent="7938" algn="l">
              <a:spcBef>
                <a:spcPts val="600"/>
              </a:spcBef>
              <a:spcAft>
                <a:spcPts val="1200"/>
              </a:spcAft>
              <a:buFont typeface="Segoe UI" panose="020B0502040204020203" pitchFamily="34" charset="0"/>
              <a:buChar char=" "/>
              <a:defRPr sz="1200"/>
            </a:lvl2pPr>
            <a:lvl3pPr marL="1143000" indent="-228600">
              <a:buFont typeface="Segoe UI" panose="020B0502040204020203" pitchFamily="34" charset="0"/>
              <a:buChar char=" "/>
              <a:defRPr/>
            </a:lvl3pPr>
            <a:lvl4pPr marL="1600200" indent="-228600">
              <a:buFont typeface="Segoe UI" panose="020B0502040204020203" pitchFamily="34" charset="0"/>
              <a:buChar char=" "/>
              <a:defRPr/>
            </a:lvl4pPr>
            <a:lvl5pPr marL="2057400" indent="-228600">
              <a:buFont typeface="Segoe UI" panose="020B0502040204020203" pitchFamily="34" charset="0"/>
              <a:buChar char=" "/>
              <a:defRPr/>
            </a:lvl5pPr>
          </a:lstStyle>
          <a:p>
            <a:pPr lvl="0"/>
            <a:r>
              <a:rPr lang="en-US"/>
              <a:t>Click to edit Master text styles</a:t>
            </a:r>
          </a:p>
          <a:p>
            <a:pPr lvl="1"/>
            <a:r>
              <a:rPr lang="en-US"/>
              <a:t>Second level</a:t>
            </a:r>
          </a:p>
        </p:txBody>
      </p:sp>
      <p:sp>
        <p:nvSpPr>
          <p:cNvPr id="9" name="Content Placeholder 2">
            <a:extLst>
              <a:ext uri="{FF2B5EF4-FFF2-40B4-BE49-F238E27FC236}">
                <a16:creationId xmlns:a16="http://schemas.microsoft.com/office/drawing/2014/main" id="{A40725B0-0DB7-41CE-9C4C-39E8D0F6325E}"/>
              </a:ext>
            </a:extLst>
          </p:cNvPr>
          <p:cNvSpPr>
            <a:spLocks noGrp="1"/>
          </p:cNvSpPr>
          <p:nvPr>
            <p:ph idx="13"/>
          </p:nvPr>
        </p:nvSpPr>
        <p:spPr>
          <a:xfrm>
            <a:off x="4395537" y="1507068"/>
            <a:ext cx="7143905" cy="4669896"/>
          </a:xfrm>
        </p:spPr>
        <p:txBody>
          <a:bodyPr anchor="ctr"/>
          <a:lstStyle>
            <a:lvl1pPr marL="0" indent="0">
              <a:spcAft>
                <a:spcPts val="1200"/>
              </a:spcAft>
              <a:buSzPct val="25000"/>
              <a:buFont typeface="Segoe UI" panose="020B0502040204020203" pitchFamily="34" charset="0"/>
              <a:buChar char=" "/>
              <a:defRPr sz="1200"/>
            </a:lvl1pPr>
            <a:lvl2pPr marL="401638" indent="7938">
              <a:spcBef>
                <a:spcPts val="600"/>
              </a:spcBef>
              <a:spcAft>
                <a:spcPts val="1200"/>
              </a:spcAft>
              <a:buFont typeface="Segoe UI" panose="020B0502040204020203" pitchFamily="34" charset="0"/>
              <a:buChar char=" "/>
              <a:defRPr sz="1200"/>
            </a:lvl2pPr>
            <a:lvl3pPr marL="1143000" indent="-228600">
              <a:buFont typeface="Segoe UI" panose="020B0502040204020203" pitchFamily="34" charset="0"/>
              <a:buChar char=" "/>
              <a:defRPr/>
            </a:lvl3pPr>
            <a:lvl4pPr marL="1600200" indent="-228600">
              <a:buFont typeface="Segoe UI" panose="020B0502040204020203" pitchFamily="34" charset="0"/>
              <a:buChar char=" "/>
              <a:defRPr/>
            </a:lvl4pPr>
            <a:lvl5pPr marL="2057400" indent="-228600">
              <a:buFont typeface="Segoe UI" panose="020B0502040204020203" pitchFamily="34" charset="0"/>
              <a:buChar char=" "/>
              <a:defRPr/>
            </a:lvl5pPr>
          </a:lstStyle>
          <a:p>
            <a:pPr lvl="0"/>
            <a:r>
              <a:rPr lang="en-US"/>
              <a:t>Click to edit Master text styles</a:t>
            </a:r>
          </a:p>
          <a:p>
            <a:pPr lvl="1"/>
            <a:r>
              <a:rPr lang="en-US"/>
              <a:t>Second level</a:t>
            </a:r>
          </a:p>
        </p:txBody>
      </p:sp>
      <p:sp>
        <p:nvSpPr>
          <p:cNvPr id="11" name="Title 10">
            <a:extLst>
              <a:ext uri="{FF2B5EF4-FFF2-40B4-BE49-F238E27FC236}">
                <a16:creationId xmlns:a16="http://schemas.microsoft.com/office/drawing/2014/main" id="{F9E63483-559C-4A6F-B04F-D6C56A3CC09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49444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521208" y="1536192"/>
            <a:ext cx="6876288" cy="640080"/>
          </a:xfrm>
        </p:spPr>
        <p:txBody>
          <a:bodyPr>
            <a:normAutofit/>
          </a:bodyPr>
          <a:lstStyle>
            <a:lvl1pPr>
              <a:defRPr sz="3600">
                <a:solidFill>
                  <a:schemeClr val="bg1"/>
                </a:solidFill>
              </a:defRPr>
            </a:lvl1pPr>
          </a:lstStyle>
          <a:p>
            <a:r>
              <a:rPr lang="en-US"/>
              <a:t>Click to edit Master title style</a:t>
            </a:r>
            <a:endParaRPr lang="en-US" dirty="0"/>
          </a:p>
        </p:txBody>
      </p:sp>
      <p:sp>
        <p:nvSpPr>
          <p:cNvPr id="7" name="Content Placeholder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a:lnSpc>
                <a:spcPct val="150000"/>
              </a:lnSpc>
              <a:spcBef>
                <a:spcPts val="1000"/>
              </a:spcBef>
              <a:spcAft>
                <a:spcPts val="1200"/>
              </a:spcAft>
              <a:buNone/>
            </a:pPr>
            <a:r>
              <a:rPr lang="en-US"/>
              <a:t>Click to 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Tree>
    <p:extLst>
      <p:ext uri="{BB962C8B-B14F-4D97-AF65-F5344CB8AC3E}">
        <p14:creationId xmlns:p14="http://schemas.microsoft.com/office/powerpoint/2010/main" val="697828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0017C897-2775-4930-B0BE-BEB72453232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48158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258610D-0376-4D1E-8ED8-29382288BB0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1783" t="-3"/>
          <a:stretch/>
        </p:blipFill>
        <p:spPr>
          <a:xfrm>
            <a:off x="269032" y="4801396"/>
            <a:ext cx="11653936" cy="1786228"/>
          </a:xfrm>
          <a:prstGeom prst="rect">
            <a:avLst/>
          </a:prstGeom>
        </p:spPr>
      </p:pic>
      <p:sp>
        <p:nvSpPr>
          <p:cNvPr id="3" name="Title 2">
            <a:extLst>
              <a:ext uri="{FF2B5EF4-FFF2-40B4-BE49-F238E27FC236}">
                <a16:creationId xmlns:a16="http://schemas.microsoft.com/office/drawing/2014/main" id="{21C16CD2-606C-441E-BBA3-51767980CCA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93501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6675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5FD28E-AEC9-43B8-86F4-9CD3C41D49D7}"/>
              </a:ext>
            </a:extLst>
          </p:cNvPr>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2" name="Title Placeholder 1">
            <a:extLst>
              <a:ext uri="{FF2B5EF4-FFF2-40B4-BE49-F238E27FC236}">
                <a16:creationId xmlns:a16="http://schemas.microsoft.com/office/drawing/2014/main" id="{C5AFE014-E3CD-4B9A-A705-F1CADD8F420B}"/>
              </a:ext>
            </a:extLst>
          </p:cNvPr>
          <p:cNvSpPr>
            <a:spLocks noGrp="1"/>
          </p:cNvSpPr>
          <p:nvPr>
            <p:ph type="title"/>
          </p:nvPr>
        </p:nvSpPr>
        <p:spPr>
          <a:xfrm>
            <a:off x="604434" y="448628"/>
            <a:ext cx="10983132" cy="747763"/>
          </a:xfrm>
          <a:prstGeom prst="rect">
            <a:avLst/>
          </a:prstGeom>
        </p:spPr>
        <p:txBody>
          <a:bodyPr vert="horz" lIns="91440" tIns="45720" rIns="91440" bIns="45720" rtlCol="0" anchor="ctr" anchorCtr="0">
            <a:normAutofit/>
          </a:bodyPr>
          <a:lstStyle/>
          <a:p>
            <a:pPr lvl="0"/>
            <a:r>
              <a:rPr lang="en-US"/>
              <a:t>Click to edit Master title style</a:t>
            </a:r>
            <a:endParaRPr lang="en-US" dirty="0"/>
          </a:p>
        </p:txBody>
      </p:sp>
      <p:sp>
        <p:nvSpPr>
          <p:cNvPr id="3" name="Text Placeholder 2">
            <a:extLst>
              <a:ext uri="{FF2B5EF4-FFF2-40B4-BE49-F238E27FC236}">
                <a16:creationId xmlns:a16="http://schemas.microsoft.com/office/drawing/2014/main" id="{61ADE5F7-8A52-43AD-8F30-F13CF54506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DC85AE-A002-4BA3-8D90-3960ED0FF8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44E560-77BF-4D1A-B6E7-CD55CE12B1B8}" type="datetimeFigureOut">
              <a:rPr lang="en-US" smtClean="0"/>
              <a:t>1/25/2026</a:t>
            </a:fld>
            <a:endParaRPr lang="en-US"/>
          </a:p>
        </p:txBody>
      </p:sp>
      <p:sp>
        <p:nvSpPr>
          <p:cNvPr id="5" name="Footer Placeholder 4">
            <a:extLst>
              <a:ext uri="{FF2B5EF4-FFF2-40B4-BE49-F238E27FC236}">
                <a16:creationId xmlns:a16="http://schemas.microsoft.com/office/drawing/2014/main" id="{02103AA5-C732-4ECB-88D6-DAA20E2C1C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C280433-CBB5-49C5-B032-5A800E5D09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59379A-16E2-4C4A-96D0-A52C442257E7}" type="slidenum">
              <a:rPr lang="en-US" smtClean="0"/>
              <a:t>‹#›</a:t>
            </a:fld>
            <a:endParaRPr lang="en-US"/>
          </a:p>
        </p:txBody>
      </p:sp>
      <p:cxnSp>
        <p:nvCxnSpPr>
          <p:cNvPr id="8" name="Straight Connector 7">
            <a:extLst>
              <a:ext uri="{FF2B5EF4-FFF2-40B4-BE49-F238E27FC236}">
                <a16:creationId xmlns:a16="http://schemas.microsoft.com/office/drawing/2014/main" id="{E32A06DA-7FF5-4DDE-94D0-63A83DB241E8}"/>
              </a:ext>
            </a:extLst>
          </p:cNvPr>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8514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3" r:id="rId3"/>
    <p:sldLayoutId id="2147483652" r:id="rId4"/>
    <p:sldLayoutId id="2147483660" r:id="rId5"/>
    <p:sldLayoutId id="2147483662" r:id="rId6"/>
    <p:sldLayoutId id="2147483661" r:id="rId7"/>
    <p:sldLayoutId id="2147483655" r:id="rId8"/>
  </p:sldLayoutIdLst>
  <p:txStyles>
    <p:titleStyle>
      <a:lvl1pPr algn="l" defTabSz="914400" rtl="0" eaLnBrk="1" latinLnBrk="0" hangingPunct="1">
        <a:lnSpc>
          <a:spcPct val="90000"/>
        </a:lnSpc>
        <a:spcBef>
          <a:spcPct val="0"/>
        </a:spcBef>
        <a:buNone/>
        <a:defRPr lang="en-US" sz="2800" kern="1200">
          <a:solidFill>
            <a:schemeClr val="bg2">
              <a:lumMod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F8D61-9318-4DC8-A868-2B1BFDD2B2C0}"/>
              </a:ext>
            </a:extLst>
          </p:cNvPr>
          <p:cNvSpPr>
            <a:spLocks noGrp="1"/>
          </p:cNvSpPr>
          <p:nvPr>
            <p:ph type="ctrTitle"/>
          </p:nvPr>
        </p:nvSpPr>
        <p:spPr/>
        <p:txBody>
          <a:bodyPr/>
          <a:lstStyle/>
          <a:p>
            <a:pPr algn="ctr" rtl="1"/>
            <a:r>
              <a:rPr lang="ar-JO" sz="1800" dirty="0">
                <a:latin typeface="Tahoma" panose="020B0604030504040204" pitchFamily="34" charset="0"/>
                <a:ea typeface="Tahoma" panose="020B0604030504040204" pitchFamily="34" charset="0"/>
                <a:cs typeface="Tahoma" panose="020B0604030504040204" pitchFamily="34" charset="0"/>
              </a:rPr>
              <a:t>الدورة التدريبية عبر الانترنت في </a:t>
            </a:r>
            <a:br>
              <a:rPr lang="ar-JO" sz="1800" b="1" dirty="0">
                <a:latin typeface="Tahoma" panose="020B0604030504040204" pitchFamily="34" charset="0"/>
                <a:ea typeface="Tahoma" panose="020B0604030504040204" pitchFamily="34" charset="0"/>
                <a:cs typeface="Tahoma" panose="020B0604030504040204" pitchFamily="34" charset="0"/>
              </a:rPr>
            </a:br>
            <a:r>
              <a:rPr lang="ar-JO" sz="2800" b="1" dirty="0">
                <a:latin typeface="Tahoma" panose="020B0604030504040204" pitchFamily="34" charset="0"/>
                <a:ea typeface="Tahoma" panose="020B0604030504040204" pitchFamily="34" charset="0"/>
                <a:cs typeface="Tahoma" panose="020B0604030504040204" pitchFamily="34" charset="0"/>
              </a:rPr>
              <a:t>البرامج التربوية الفردية عالية الجودة</a:t>
            </a:r>
            <a:br>
              <a:rPr lang="ar-JO" sz="1800" b="1" dirty="0">
                <a:latin typeface="Tahoma" panose="020B0604030504040204" pitchFamily="34" charset="0"/>
                <a:ea typeface="Tahoma" panose="020B0604030504040204" pitchFamily="34" charset="0"/>
                <a:cs typeface="Tahoma" panose="020B0604030504040204" pitchFamily="34" charset="0"/>
              </a:rPr>
            </a:br>
            <a:br>
              <a:rPr lang="ar-JO" sz="1800" b="1" dirty="0">
                <a:latin typeface="Tahoma" panose="020B0604030504040204" pitchFamily="34" charset="0"/>
                <a:ea typeface="Tahoma" panose="020B0604030504040204" pitchFamily="34" charset="0"/>
                <a:cs typeface="Tahoma" panose="020B0604030504040204" pitchFamily="34" charset="0"/>
              </a:rPr>
            </a:br>
            <a:r>
              <a:rPr lang="ar-JO" sz="1800" b="1" dirty="0">
                <a:latin typeface="Tahoma" panose="020B0604030504040204" pitchFamily="34" charset="0"/>
                <a:ea typeface="Tahoma" panose="020B0604030504040204" pitchFamily="34" charset="0"/>
                <a:cs typeface="Tahoma" panose="020B0604030504040204" pitchFamily="34" charset="0"/>
              </a:rPr>
              <a:t>الإعداد والتنفي</a:t>
            </a:r>
            <a:r>
              <a:rPr lang="en-US" sz="1800" b="1" dirty="0">
                <a:latin typeface="Tahoma" panose="020B0604030504040204" pitchFamily="34" charset="0"/>
                <a:ea typeface="Tahoma" panose="020B0604030504040204" pitchFamily="34" charset="0"/>
                <a:cs typeface="Tahoma" panose="020B0604030504040204" pitchFamily="34" charset="0"/>
              </a:rPr>
              <a:t>ذ: </a:t>
            </a:r>
            <a:r>
              <a:rPr lang="ar-JO" sz="1800" b="1" dirty="0">
                <a:latin typeface="Tahoma" panose="020B0604030504040204" pitchFamily="34" charset="0"/>
                <a:ea typeface="Tahoma" panose="020B0604030504040204" pitchFamily="34" charset="0"/>
                <a:cs typeface="Tahoma" panose="020B0604030504040204" pitchFamily="34" charset="0"/>
              </a:rPr>
              <a:t> أ. د. منى الحديدي، أ. د. جمال الخطيب</a:t>
            </a:r>
            <a:br>
              <a:rPr lang="en-US" sz="1800" dirty="0">
                <a:latin typeface="Tahoma" panose="020B0604030504040204" pitchFamily="34" charset="0"/>
                <a:ea typeface="Tahoma" panose="020B0604030504040204" pitchFamily="34" charset="0"/>
                <a:cs typeface="Tahoma" panose="020B0604030504040204" pitchFamily="34" charset="0"/>
              </a:rPr>
            </a:br>
            <a:endParaRPr lang="en-US" sz="1800" b="1" dirty="0">
              <a:latin typeface="Tahoma" panose="020B0604030504040204" pitchFamily="34" charset="0"/>
              <a:ea typeface="Tahoma" panose="020B0604030504040204" pitchFamily="34" charset="0"/>
              <a:cs typeface="Tahoma" panose="020B0604030504040204" pitchFamily="34" charset="0"/>
            </a:endParaRPr>
          </a:p>
        </p:txBody>
      </p:sp>
      <p:sp>
        <p:nvSpPr>
          <p:cNvPr id="3" name="Subtitle 2">
            <a:extLst>
              <a:ext uri="{FF2B5EF4-FFF2-40B4-BE49-F238E27FC236}">
                <a16:creationId xmlns:a16="http://schemas.microsoft.com/office/drawing/2014/main" id="{3C322DE6-C2BE-4B53-BC28-C43EBD0052AA}"/>
              </a:ext>
            </a:extLst>
          </p:cNvPr>
          <p:cNvSpPr>
            <a:spLocks noGrp="1"/>
          </p:cNvSpPr>
          <p:nvPr>
            <p:ph type="subTitle" idx="1"/>
          </p:nvPr>
        </p:nvSpPr>
        <p:spPr>
          <a:xfrm>
            <a:off x="1524000" y="2994870"/>
            <a:ext cx="9144000" cy="2286339"/>
          </a:xfrm>
        </p:spPr>
        <p:txBody>
          <a:bodyPr/>
          <a:lstStyle/>
          <a:p>
            <a:pPr algn="ctr" rtl="1"/>
            <a:r>
              <a:rPr lang="en-US" dirty="0">
                <a:latin typeface="Tahoma" panose="020B0604030504040204" pitchFamily="34" charset="0"/>
                <a:ea typeface="Tahoma" panose="020B0604030504040204" pitchFamily="34" charset="0"/>
                <a:cs typeface="Tahoma" panose="020B0604030504040204" pitchFamily="34" charset="0"/>
              </a:rPr>
              <a:t>Individualized Educational Programs (IEPs)</a:t>
            </a:r>
          </a:p>
        </p:txBody>
      </p:sp>
      <p:sp>
        <p:nvSpPr>
          <p:cNvPr id="4" name="Subtitle 2">
            <a:extLst>
              <a:ext uri="{FF2B5EF4-FFF2-40B4-BE49-F238E27FC236}">
                <a16:creationId xmlns:a16="http://schemas.microsoft.com/office/drawing/2014/main" id="{0FE0F52F-ADF1-4011-A51B-92383D0AB7F8}"/>
              </a:ext>
            </a:extLst>
          </p:cNvPr>
          <p:cNvSpPr txBox="1">
            <a:spLocks/>
          </p:cNvSpPr>
          <p:nvPr/>
        </p:nvSpPr>
        <p:spPr>
          <a:xfrm>
            <a:off x="8077762" y="5561900"/>
            <a:ext cx="3792660" cy="983159"/>
          </a:xfrm>
          <a:prstGeom prst="rect">
            <a:avLst/>
          </a:prstGeom>
        </p:spPr>
        <p:txBody>
          <a:bodyPr>
            <a:noAutofit/>
          </a:bodyPr>
          <a:lstStyle>
            <a:lvl1pPr marL="0" indent="0" algn="l" defTabSz="914400" rtl="0" eaLnBrk="1" latinLnBrk="0" hangingPunct="1">
              <a:lnSpc>
                <a:spcPct val="110000"/>
              </a:lnSpc>
              <a:spcBef>
                <a:spcPts val="1000"/>
              </a:spcBef>
              <a:buFont typeface="Arial" panose="020B0604020202020204" pitchFamily="34" charset="0"/>
              <a:buNone/>
              <a:defRPr sz="1300" kern="1200">
                <a:solidFill>
                  <a:schemeClr val="bg1"/>
                </a:solidFill>
                <a:latin typeface="Segoe UI Light" panose="020B0502040204020203" pitchFamily="34" charset="0"/>
                <a:ea typeface="+mn-ea"/>
                <a:cs typeface="Segoe UI Light"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1200" u="sng" dirty="0"/>
          </a:p>
        </p:txBody>
      </p:sp>
      <p:pic>
        <p:nvPicPr>
          <p:cNvPr id="6" name="Picture 5">
            <a:extLst>
              <a:ext uri="{FF2B5EF4-FFF2-40B4-BE49-F238E27FC236}">
                <a16:creationId xmlns:a16="http://schemas.microsoft.com/office/drawing/2014/main" id="{34790430-937D-4E24-9AD7-3A2D43C5F048}"/>
              </a:ext>
            </a:extLst>
          </p:cNvPr>
          <p:cNvPicPr>
            <a:picLocks noChangeAspect="1"/>
          </p:cNvPicPr>
          <p:nvPr/>
        </p:nvPicPr>
        <p:blipFill>
          <a:blip r:embed="rId2"/>
          <a:stretch>
            <a:fillRect/>
          </a:stretch>
        </p:blipFill>
        <p:spPr>
          <a:xfrm>
            <a:off x="4291668" y="3429000"/>
            <a:ext cx="2590800" cy="1762125"/>
          </a:xfrm>
          <a:prstGeom prst="rect">
            <a:avLst/>
          </a:prstGeom>
        </p:spPr>
      </p:pic>
    </p:spTree>
    <p:extLst>
      <p:ext uri="{BB962C8B-B14F-4D97-AF65-F5344CB8AC3E}">
        <p14:creationId xmlns:p14="http://schemas.microsoft.com/office/powerpoint/2010/main" val="2997580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438562-C0D2-4D22-9A43-9E961884B6A2}"/>
              </a:ext>
            </a:extLst>
          </p:cNvPr>
          <p:cNvSpPr>
            <a:spLocks noGrp="1"/>
          </p:cNvSpPr>
          <p:nvPr>
            <p:ph idx="1"/>
          </p:nvPr>
        </p:nvSpPr>
        <p:spPr/>
        <p:txBody>
          <a:bodyPr>
            <a:normAutofit/>
          </a:bodyPr>
          <a:lstStyle/>
          <a:p>
            <a:pPr algn="just" rtl="1"/>
            <a:r>
              <a:rPr lang="en-US" sz="2800" b="1" dirty="0" err="1">
                <a:latin typeface="Tahoma" panose="020B0604030504040204" pitchFamily="34" charset="0"/>
                <a:ea typeface="Tahoma" panose="020B0604030504040204" pitchFamily="34" charset="0"/>
                <a:cs typeface="Tahoma" panose="020B0604030504040204" pitchFamily="34" charset="0"/>
              </a:rPr>
              <a:t>البرنامج</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التربوي</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الفردي</a:t>
            </a:r>
            <a:r>
              <a:rPr lang="en-US" sz="2800" b="1" dirty="0">
                <a:latin typeface="Tahoma" panose="020B0604030504040204" pitchFamily="34" charset="0"/>
                <a:ea typeface="Tahoma" panose="020B0604030504040204" pitchFamily="34" charset="0"/>
                <a:cs typeface="Tahoma" panose="020B0604030504040204" pitchFamily="34" charset="0"/>
              </a:rPr>
              <a:t> </a:t>
            </a:r>
            <a:r>
              <a:rPr lang="ar-JO" sz="2800" b="1" dirty="0">
                <a:latin typeface="Tahoma" panose="020B0604030504040204" pitchFamily="34" charset="0"/>
                <a:ea typeface="Tahoma" panose="020B0604030504040204" pitchFamily="34" charset="0"/>
                <a:cs typeface="Tahoma" panose="020B0604030504040204" pitchFamily="34" charset="0"/>
              </a:rPr>
              <a:t>(</a:t>
            </a:r>
            <a:r>
              <a:rPr lang="en-US" sz="2800" b="1" dirty="0">
                <a:latin typeface="Tahoma" panose="020B0604030504040204" pitchFamily="34" charset="0"/>
                <a:ea typeface="Tahoma" panose="020B0604030504040204" pitchFamily="34" charset="0"/>
                <a:cs typeface="Tahoma" panose="020B0604030504040204" pitchFamily="34" charset="0"/>
              </a:rPr>
              <a:t>Individualized Education Program, IEP</a:t>
            </a:r>
            <a:r>
              <a:rPr lang="ar-JO" sz="2800" b="1" dirty="0">
                <a:latin typeface="Tahoma" panose="020B0604030504040204" pitchFamily="34" charset="0"/>
                <a:ea typeface="Tahoma" panose="020B0604030504040204" pitchFamily="34" charset="0"/>
                <a:cs typeface="Tahoma" panose="020B0604030504040204" pitchFamily="34" charset="0"/>
              </a:rPr>
              <a:t>) </a:t>
            </a:r>
            <a:r>
              <a:rPr lang="ar-JO"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هو</a:t>
            </a:r>
            <a:r>
              <a:rPr lang="ar-SA"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 خطة مكتوبة تحدد الأهداف التعليمية </a:t>
            </a:r>
            <a:r>
              <a:rPr lang="ar-JO"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والتعليم الخاص </a:t>
            </a:r>
            <a:r>
              <a:rPr lang="ar-SA"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و</a:t>
            </a:r>
            <a:r>
              <a:rPr lang="ar-JO"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ال</a:t>
            </a:r>
            <a:r>
              <a:rPr lang="ar-SA"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خدمات الد</a:t>
            </a:r>
            <a:r>
              <a:rPr lang="ar-JO"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ا</a:t>
            </a:r>
            <a:r>
              <a:rPr lang="ar-SA"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عم</a:t>
            </a:r>
            <a:r>
              <a:rPr lang="ar-JO"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ة</a:t>
            </a:r>
            <a:r>
              <a:rPr lang="ar-SA"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 الضرورية للطلاب ذوي الإعاقة لمساعدتهم على النجاح في المدرسة</a:t>
            </a:r>
            <a:r>
              <a:rPr lang="ar-JO"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 والبرنامج التربوي الفردي </a:t>
            </a:r>
            <a:r>
              <a:rPr lang="en-US" sz="2800" b="1" dirty="0" err="1">
                <a:latin typeface="Tahoma" panose="020B0604030504040204" pitchFamily="34" charset="0"/>
                <a:ea typeface="Tahoma" panose="020B0604030504040204" pitchFamily="34" charset="0"/>
                <a:cs typeface="Tahoma" panose="020B0604030504040204" pitchFamily="34" charset="0"/>
              </a:rPr>
              <a:t>المكتوب</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بشكل</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جيد</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والذي</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يقرأه</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ويفهمه</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جميع</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أعضاء</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الفريق</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التعليمي</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أمر</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ضروري</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لنجاح</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الطلبة</a:t>
            </a:r>
            <a:r>
              <a:rPr lang="ar-JO" sz="2800" b="1" dirty="0">
                <a:latin typeface="Tahoma" panose="020B0604030504040204" pitchFamily="34" charset="0"/>
                <a:ea typeface="Tahoma" panose="020B0604030504040204" pitchFamily="34" charset="0"/>
                <a:cs typeface="Tahoma" panose="020B0604030504040204" pitchFamily="34" charset="0"/>
              </a:rPr>
              <a:t> ذوي الإعاقات المختلفة.</a:t>
            </a:r>
            <a:r>
              <a:rPr lang="en-US" sz="2800" b="1" dirty="0">
                <a:latin typeface="Tahoma" panose="020B0604030504040204" pitchFamily="34" charset="0"/>
                <a:ea typeface="Tahoma" panose="020B0604030504040204" pitchFamily="34" charset="0"/>
                <a:cs typeface="Tahoma" panose="020B0604030504040204" pitchFamily="34" charset="0"/>
              </a:rPr>
              <a:t> </a:t>
            </a:r>
            <a:endParaRPr lang="ar-JO" sz="2800" b="1" dirty="0">
              <a:latin typeface="Tahoma" panose="020B0604030504040204" pitchFamily="34" charset="0"/>
              <a:ea typeface="Tahoma" panose="020B0604030504040204" pitchFamily="34" charset="0"/>
              <a:cs typeface="Tahoma" panose="020B0604030504040204" pitchFamily="34" charset="0"/>
            </a:endParaRPr>
          </a:p>
          <a:p>
            <a:pPr algn="just" rtl="1"/>
            <a:endParaRPr lang="ar-JO" sz="2800" b="1" dirty="0">
              <a:latin typeface="Tahoma" panose="020B0604030504040204" pitchFamily="34" charset="0"/>
              <a:ea typeface="Tahoma" panose="020B0604030504040204" pitchFamily="34" charset="0"/>
              <a:cs typeface="Tahoma" panose="020B0604030504040204" pitchFamily="34" charset="0"/>
            </a:endParaRPr>
          </a:p>
          <a:p>
            <a:pPr algn="r" rtl="1"/>
            <a:endParaRPr lang="en-US" sz="2800" b="1" dirty="0">
              <a:latin typeface="Tahoma" panose="020B0604030504040204" pitchFamily="34" charset="0"/>
              <a:ea typeface="Tahoma" panose="020B0604030504040204" pitchFamily="34" charset="0"/>
              <a:cs typeface="Tahoma" panose="020B0604030504040204" pitchFamily="34" charset="0"/>
            </a:endParaRPr>
          </a:p>
        </p:txBody>
      </p:sp>
      <p:sp>
        <p:nvSpPr>
          <p:cNvPr id="3" name="Title 2">
            <a:extLst>
              <a:ext uri="{FF2B5EF4-FFF2-40B4-BE49-F238E27FC236}">
                <a16:creationId xmlns:a16="http://schemas.microsoft.com/office/drawing/2014/main" id="{7BB88F51-9512-47B9-84BE-77D894BE9277}"/>
              </a:ext>
            </a:extLst>
          </p:cNvPr>
          <p:cNvSpPr>
            <a:spLocks noGrp="1"/>
          </p:cNvSpPr>
          <p:nvPr>
            <p:ph type="title"/>
          </p:nvPr>
        </p:nvSpPr>
        <p:spPr/>
        <p:txBody>
          <a:bodyPr/>
          <a:lstStyle/>
          <a:p>
            <a:pPr algn="ctr" rtl="1"/>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الوحدة </a:t>
            </a:r>
            <a:r>
              <a:rPr lang="ar-JO" b="1" dirty="0">
                <a:solidFill>
                  <a:srgbClr val="7030A0"/>
                </a:solidFill>
                <a:latin typeface="Tahoma" panose="020B0604030504040204" pitchFamily="34" charset="0"/>
                <a:ea typeface="Tahoma" panose="020B0604030504040204" pitchFamily="34" charset="0"/>
                <a:cs typeface="Tahoma" panose="020B0604030504040204" pitchFamily="34" charset="0"/>
              </a:rPr>
              <a:t>1: </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7030A0"/>
                </a:solidFill>
                <a:latin typeface="Tahoma" panose="020B0604030504040204" pitchFamily="34" charset="0"/>
                <a:ea typeface="Tahoma" panose="020B0604030504040204" pitchFamily="34" charset="0"/>
                <a:cs typeface="Tahoma" panose="020B0604030504040204" pitchFamily="34" charset="0"/>
              </a:rPr>
              <a:t>ماهو</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7030A0"/>
                </a:solidFill>
                <a:latin typeface="Tahoma" panose="020B0604030504040204" pitchFamily="34" charset="0"/>
                <a:ea typeface="Tahoma" panose="020B0604030504040204" pitchFamily="34" charset="0"/>
                <a:cs typeface="Tahoma" panose="020B0604030504040204" pitchFamily="34" charset="0"/>
              </a:rPr>
              <a:t>البرنامج</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7030A0"/>
                </a:solidFill>
                <a:latin typeface="Tahoma" panose="020B0604030504040204" pitchFamily="34" charset="0"/>
                <a:ea typeface="Tahoma" panose="020B0604030504040204" pitchFamily="34" charset="0"/>
                <a:cs typeface="Tahoma" panose="020B0604030504040204" pitchFamily="34" charset="0"/>
              </a:rPr>
              <a:t>التربوي</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7030A0"/>
                </a:solidFill>
                <a:latin typeface="Tahoma" panose="020B0604030504040204" pitchFamily="34" charset="0"/>
                <a:ea typeface="Tahoma" panose="020B0604030504040204" pitchFamily="34" charset="0"/>
                <a:cs typeface="Tahoma" panose="020B0604030504040204" pitchFamily="34" charset="0"/>
              </a:rPr>
              <a:t>وما</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7030A0"/>
                </a:solidFill>
                <a:latin typeface="Tahoma" panose="020B0604030504040204" pitchFamily="34" charset="0"/>
                <a:ea typeface="Tahoma" panose="020B0604030504040204" pitchFamily="34" charset="0"/>
                <a:cs typeface="Tahoma" panose="020B0604030504040204" pitchFamily="34" charset="0"/>
              </a:rPr>
              <a:t>أهميته</a:t>
            </a:r>
            <a:r>
              <a:rPr lang="ar-JO" b="1" dirty="0">
                <a:solidFill>
                  <a:srgbClr val="7030A0"/>
                </a:solidFill>
                <a:latin typeface="Tahoma" panose="020B0604030504040204" pitchFamily="34" charset="0"/>
                <a:ea typeface="Tahoma" panose="020B0604030504040204" pitchFamily="34" charset="0"/>
                <a:cs typeface="Tahoma" panose="020B0604030504040204" pitchFamily="34" charset="0"/>
              </a:rPr>
              <a:t>، ولمن هو</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a:t>
            </a:r>
            <a:endParaRPr lang="en-US" dirty="0">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
        <p:nvSpPr>
          <p:cNvPr id="4" name="Rectangle 1">
            <a:extLst>
              <a:ext uri="{FF2B5EF4-FFF2-40B4-BE49-F238E27FC236}">
                <a16:creationId xmlns:a16="http://schemas.microsoft.com/office/drawing/2014/main" id="{2C81E0BD-EA9A-4582-A601-39BCD0B30F88}"/>
              </a:ext>
            </a:extLst>
          </p:cNvPr>
          <p:cNvSpPr>
            <a:spLocks noChangeArrowheads="1"/>
          </p:cNvSpPr>
          <p:nvPr/>
        </p:nvSpPr>
        <p:spPr bwMode="auto">
          <a:xfrm>
            <a:off x="12191935"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FCA7D48E-F0FD-419C-8818-D3E81F079B71}"/>
              </a:ext>
            </a:extLst>
          </p:cNvPr>
          <p:cNvSpPr>
            <a:spLocks noChangeArrowheads="1"/>
          </p:cNvSpPr>
          <p:nvPr/>
        </p:nvSpPr>
        <p:spPr bwMode="auto">
          <a:xfrm>
            <a:off x="15314038" y="3315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Rectangle 3">
            <a:extLst>
              <a:ext uri="{FF2B5EF4-FFF2-40B4-BE49-F238E27FC236}">
                <a16:creationId xmlns:a16="http://schemas.microsoft.com/office/drawing/2014/main" id="{6DBB577B-D6BE-4BDE-8272-44177758E53D}"/>
              </a:ext>
            </a:extLst>
          </p:cNvPr>
          <p:cNvSpPr>
            <a:spLocks noChangeArrowheads="1"/>
          </p:cNvSpPr>
          <p:nvPr/>
        </p:nvSpPr>
        <p:spPr bwMode="auto">
          <a:xfrm>
            <a:off x="12344335" y="2553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8" name="Picture 7">
            <a:extLst>
              <a:ext uri="{FF2B5EF4-FFF2-40B4-BE49-F238E27FC236}">
                <a16:creationId xmlns:a16="http://schemas.microsoft.com/office/drawing/2014/main" id="{45473B87-8ED3-4FDF-987C-02DFE83D2E56}"/>
              </a:ext>
            </a:extLst>
          </p:cNvPr>
          <p:cNvPicPr>
            <a:picLocks noChangeAspect="1"/>
          </p:cNvPicPr>
          <p:nvPr/>
        </p:nvPicPr>
        <p:blipFill>
          <a:blip r:embed="rId2"/>
          <a:stretch>
            <a:fillRect/>
          </a:stretch>
        </p:blipFill>
        <p:spPr>
          <a:xfrm>
            <a:off x="3224478" y="3647077"/>
            <a:ext cx="1914525" cy="2390775"/>
          </a:xfrm>
          <a:prstGeom prst="rect">
            <a:avLst/>
          </a:prstGeom>
        </p:spPr>
      </p:pic>
    </p:spTree>
    <p:extLst>
      <p:ext uri="{BB962C8B-B14F-4D97-AF65-F5344CB8AC3E}">
        <p14:creationId xmlns:p14="http://schemas.microsoft.com/office/powerpoint/2010/main" val="3568571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ECF2D12-45DC-45EF-A926-EBD583D99EC6}"/>
              </a:ext>
            </a:extLst>
          </p:cNvPr>
          <p:cNvSpPr>
            <a:spLocks noGrp="1"/>
          </p:cNvSpPr>
          <p:nvPr>
            <p:ph idx="1"/>
          </p:nvPr>
        </p:nvSpPr>
        <p:spPr/>
        <p:txBody>
          <a:bodyPr/>
          <a:lstStyle/>
          <a:p>
            <a:pPr algn="just" rtl="1"/>
            <a:endParaRPr lang="ar-JO" sz="2800" b="1" dirty="0">
              <a:latin typeface="Tahoma" panose="020B0604030504040204" pitchFamily="34" charset="0"/>
              <a:ea typeface="Tahoma" panose="020B0604030504040204" pitchFamily="34" charset="0"/>
              <a:cs typeface="Tahoma" panose="020B0604030504040204" pitchFamily="34" charset="0"/>
            </a:endParaRPr>
          </a:p>
          <a:p>
            <a:pPr algn="just" rtl="1"/>
            <a:r>
              <a:rPr lang="ar-JO" sz="2800" b="1" dirty="0">
                <a:latin typeface="Tahoma" panose="020B0604030504040204" pitchFamily="34" charset="0"/>
                <a:ea typeface="Tahoma" panose="020B0604030504040204" pitchFamily="34" charset="0"/>
                <a:cs typeface="Tahoma" panose="020B0604030504040204" pitchFamily="34" charset="0"/>
              </a:rPr>
              <a:t>ولأهميته الكبيرة، </a:t>
            </a:r>
            <a:r>
              <a:rPr lang="ar-JO"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جعل </a:t>
            </a:r>
            <a:r>
              <a:rPr lang="ar-SA"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قانون تعليم الأفراد ذوي الإعاقة</a:t>
            </a:r>
            <a:r>
              <a:rPr lang="en-US"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 (IDEA) </a:t>
            </a:r>
            <a:r>
              <a:rPr lang="ar-SA"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في الولايات المتحدة</a:t>
            </a:r>
            <a:r>
              <a:rPr lang="ar-JO"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 البرنامج التربوي الفردي إلزاميا</a:t>
            </a:r>
            <a:r>
              <a:rPr lang="ar-SA"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 للأطفال ذوي الإعاقة</a:t>
            </a:r>
            <a:r>
              <a:rPr lang="ar-JO"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 </a:t>
            </a:r>
            <a:r>
              <a:rPr lang="ar-SA"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المؤهلين</a:t>
            </a:r>
            <a:r>
              <a:rPr lang="ar-JO" altLang="en-US" sz="2800" b="1" dirty="0">
                <a:latin typeface="Tahoma" panose="020B0604030504040204" pitchFamily="34" charset="0"/>
                <a:ea typeface="Tahoma" panose="020B0604030504040204" pitchFamily="34" charset="0"/>
                <a:cs typeface="Tahoma" panose="020B0604030504040204" pitchFamily="34" charset="0"/>
              </a:rPr>
              <a:t> لتلقي خدمات التربية الخاصة.</a:t>
            </a:r>
          </a:p>
          <a:p>
            <a:pPr algn="just" rtl="1">
              <a:buNone/>
            </a:pPr>
            <a:r>
              <a:rPr lang="ar-JO"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وال</a:t>
            </a:r>
            <a:r>
              <a:rPr lang="ar-SA"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برنامج </a:t>
            </a:r>
            <a:r>
              <a:rPr lang="ar-JO"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التربوي</a:t>
            </a:r>
            <a:r>
              <a:rPr lang="ar-SA"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 الفردي</a:t>
            </a:r>
            <a:r>
              <a:rPr lang="en-US"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 </a:t>
            </a:r>
            <a:r>
              <a:rPr lang="ar-SA"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إلزامي لكل طالب من ذوي الإعاقة يتلقى خدمات الت</a:t>
            </a:r>
            <a:r>
              <a:rPr lang="ar-JO"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ربية</a:t>
            </a:r>
            <a:r>
              <a:rPr lang="ar-SA"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 الخاص</a:t>
            </a:r>
            <a:r>
              <a:rPr lang="ar-JO"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ة</a:t>
            </a:r>
            <a:r>
              <a:rPr lang="en-US"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a:t>
            </a:r>
            <a:r>
              <a:rPr lang="ar-JO"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 أما إذا كان لدى الطالب</a:t>
            </a:r>
            <a:r>
              <a:rPr lang="ar-SA"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 إعاقة محددة، و</a:t>
            </a:r>
            <a:r>
              <a:rPr lang="ar-JO"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لا</a:t>
            </a:r>
            <a:r>
              <a:rPr lang="ar-SA"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 يحتاج </a:t>
            </a:r>
            <a:r>
              <a:rPr lang="ar-JO"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أو لا تقدم له تربية خاصة </a:t>
            </a:r>
            <a:r>
              <a:rPr lang="ar-SA"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وخدمات </a:t>
            </a:r>
            <a:r>
              <a:rPr lang="ar-JO"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داعمة </a:t>
            </a:r>
            <a:r>
              <a:rPr lang="ar-SA"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للاستفادة من التعليم</a:t>
            </a:r>
            <a:r>
              <a:rPr lang="en-US"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a:t>
            </a:r>
            <a:r>
              <a:rPr lang="ar-JO" altLang="en-US" sz="2800" b="1" dirty="0">
                <a:solidFill>
                  <a:srgbClr val="1F1F1F"/>
                </a:solidFill>
                <a:latin typeface="Tahoma" panose="020B0604030504040204" pitchFamily="34" charset="0"/>
                <a:ea typeface="Tahoma" panose="020B0604030504040204" pitchFamily="34" charset="0"/>
                <a:cs typeface="Tahoma" panose="020B0604030504040204" pitchFamily="34" charset="0"/>
              </a:rPr>
              <a:t> فلا يتم تطوير برنامج تربوي له.</a:t>
            </a:r>
            <a:r>
              <a:rPr lang="en-US" altLang="en-US" sz="900" b="1" dirty="0">
                <a:latin typeface="Tahoma" panose="020B0604030504040204" pitchFamily="34" charset="0"/>
                <a:ea typeface="Tahoma" panose="020B0604030504040204" pitchFamily="34" charset="0"/>
                <a:cs typeface="Tahoma" panose="020B0604030504040204" pitchFamily="34" charset="0"/>
              </a:rPr>
              <a:t> </a:t>
            </a:r>
            <a:endParaRPr lang="en-US" altLang="en-US" sz="2000" b="1" dirty="0">
              <a:latin typeface="Tahoma" panose="020B0604030504040204" pitchFamily="34" charset="0"/>
              <a:ea typeface="Tahoma" panose="020B0604030504040204" pitchFamily="34" charset="0"/>
              <a:cs typeface="Tahoma" panose="020B0604030504040204" pitchFamily="34" charset="0"/>
            </a:endParaRPr>
          </a:p>
          <a:p>
            <a:pPr algn="r" rtl="1">
              <a:buNone/>
            </a:pPr>
            <a:endParaRPr lang="en-US" altLang="en-US" sz="2800" b="1" dirty="0">
              <a:latin typeface="Tahoma" panose="020B0604030504040204" pitchFamily="34" charset="0"/>
              <a:ea typeface="Tahoma" panose="020B0604030504040204" pitchFamily="34" charset="0"/>
              <a:cs typeface="Tahoma" panose="020B0604030504040204" pitchFamily="34" charset="0"/>
            </a:endParaRPr>
          </a:p>
          <a:p>
            <a:endParaRPr lang="en-US" dirty="0"/>
          </a:p>
        </p:txBody>
      </p:sp>
      <p:sp>
        <p:nvSpPr>
          <p:cNvPr id="3" name="Title 2">
            <a:extLst>
              <a:ext uri="{FF2B5EF4-FFF2-40B4-BE49-F238E27FC236}">
                <a16:creationId xmlns:a16="http://schemas.microsoft.com/office/drawing/2014/main" id="{6CE1B565-0987-4595-8414-5EAE9DC58A30}"/>
              </a:ext>
            </a:extLst>
          </p:cNvPr>
          <p:cNvSpPr>
            <a:spLocks noGrp="1"/>
          </p:cNvSpPr>
          <p:nvPr>
            <p:ph type="title"/>
          </p:nvPr>
        </p:nvSpPr>
        <p:spPr/>
        <p:txBody>
          <a:bodyPr>
            <a:normAutofit fontScale="90000"/>
          </a:bodyPr>
          <a:lstStyle/>
          <a:p>
            <a:pPr algn="ctr"/>
            <a:r>
              <a:rPr lang="en-US" dirty="0">
                <a:solidFill>
                  <a:srgbClr val="7030A0"/>
                </a:solidFill>
                <a:latin typeface="Bahnschrift Condensed" panose="020B0502040204020203" pitchFamily="34" charset="0"/>
              </a:rPr>
              <a:t>Students who need extra help and support in school may be eligible for special education services in the form of an individualized education program (IEP).</a:t>
            </a:r>
          </a:p>
        </p:txBody>
      </p:sp>
      <p:sp>
        <p:nvSpPr>
          <p:cNvPr id="4" name="Rectangle 1">
            <a:extLst>
              <a:ext uri="{FF2B5EF4-FFF2-40B4-BE49-F238E27FC236}">
                <a16:creationId xmlns:a16="http://schemas.microsoft.com/office/drawing/2014/main" id="{347B1DF6-4B6B-4626-9F84-A4CEF34DC8E8}"/>
              </a:ext>
            </a:extLst>
          </p:cNvPr>
          <p:cNvSpPr>
            <a:spLocks noChangeArrowheads="1"/>
          </p:cNvSpPr>
          <p:nvPr/>
        </p:nvSpPr>
        <p:spPr bwMode="auto">
          <a:xfrm>
            <a:off x="12191935"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4573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CDD960-AEC1-459D-94BF-EDA50BFB9D41}"/>
              </a:ext>
            </a:extLst>
          </p:cNvPr>
          <p:cNvSpPr>
            <a:spLocks noGrp="1"/>
          </p:cNvSpPr>
          <p:nvPr>
            <p:ph idx="1"/>
          </p:nvPr>
        </p:nvSpPr>
        <p:spPr>
          <a:xfrm>
            <a:off x="361153" y="1369319"/>
            <a:ext cx="10896873" cy="4572752"/>
          </a:xfrm>
        </p:spPr>
        <p:txBody>
          <a:bodyPr>
            <a:normAutofit fontScale="92500" lnSpcReduction="20000"/>
          </a:bodyPr>
          <a:lstStyle/>
          <a:p>
            <a:pPr algn="r" rtl="1"/>
            <a:endParaRPr lang="ar-JO" sz="2400" b="1" dirty="0">
              <a:latin typeface="Tahoma" panose="020B0604030504040204" pitchFamily="34" charset="0"/>
              <a:ea typeface="Tahoma" panose="020B0604030504040204" pitchFamily="34" charset="0"/>
              <a:cs typeface="Tahoma" panose="020B0604030504040204" pitchFamily="34" charset="0"/>
            </a:endParaRPr>
          </a:p>
          <a:p>
            <a:pPr lvl="0" algn="r" rtl="1"/>
            <a:r>
              <a:rPr lang="ar-SA" sz="2400" b="1" dirty="0">
                <a:latin typeface="Tahoma" panose="020B0604030504040204" pitchFamily="34" charset="0"/>
                <a:ea typeface="Tahoma" panose="020B0604030504040204" pitchFamily="34" charset="0"/>
                <a:cs typeface="Tahoma" panose="020B0604030504040204" pitchFamily="34" charset="0"/>
              </a:rPr>
              <a:t>البرنامج التربوي الفردي: </a:t>
            </a:r>
            <a:endParaRPr lang="en-US" sz="2400" b="1" dirty="0">
              <a:latin typeface="Tahoma" panose="020B0604030504040204" pitchFamily="34" charset="0"/>
              <a:ea typeface="Tahoma" panose="020B0604030504040204" pitchFamily="34" charset="0"/>
              <a:cs typeface="Tahoma" panose="020B0604030504040204" pitchFamily="34" charset="0"/>
            </a:endParaRPr>
          </a:p>
          <a:p>
            <a:pPr algn="just" rtl="1"/>
            <a:r>
              <a:rPr lang="ar-JO" sz="2400" b="1" dirty="0">
                <a:latin typeface="Tahoma" panose="020B0604030504040204" pitchFamily="34" charset="0"/>
                <a:ea typeface="Tahoma" panose="020B0604030504040204" pitchFamily="34" charset="0"/>
                <a:cs typeface="Tahoma" panose="020B0604030504040204" pitchFamily="34" charset="0"/>
              </a:rPr>
              <a:t>1. </a:t>
            </a:r>
            <a:r>
              <a:rPr lang="ar-SA" sz="2400" b="1" dirty="0">
                <a:latin typeface="Tahoma" panose="020B0604030504040204" pitchFamily="34" charset="0"/>
                <a:ea typeface="Tahoma" panose="020B0604030504040204" pitchFamily="34" charset="0"/>
                <a:cs typeface="Tahoma" panose="020B0604030504040204" pitchFamily="34" charset="0"/>
              </a:rPr>
              <a:t>يتيح الفرص للمعلمين وأولياء الأمور للعمل معا من أجل تحديد حاجات الطالب، والخدمات التي ستقدم له</a:t>
            </a:r>
            <a:endParaRPr lang="en-US" sz="2400" b="1" dirty="0">
              <a:latin typeface="Tahoma" panose="020B0604030504040204" pitchFamily="34" charset="0"/>
              <a:ea typeface="Tahoma" panose="020B0604030504040204" pitchFamily="34" charset="0"/>
              <a:cs typeface="Tahoma" panose="020B0604030504040204" pitchFamily="34" charset="0"/>
            </a:endParaRPr>
          </a:p>
          <a:p>
            <a:pPr algn="just" rtl="1"/>
            <a:r>
              <a:rPr lang="ar-JO" sz="2400" b="1" dirty="0">
                <a:latin typeface="Tahoma" panose="020B0604030504040204" pitchFamily="34" charset="0"/>
                <a:ea typeface="Tahoma" panose="020B0604030504040204" pitchFamily="34" charset="0"/>
                <a:cs typeface="Tahoma" panose="020B0604030504040204" pitchFamily="34" charset="0"/>
              </a:rPr>
              <a:t>2. </a:t>
            </a:r>
            <a:r>
              <a:rPr lang="ar-SA" sz="2400" b="1" dirty="0">
                <a:latin typeface="Tahoma" panose="020B0604030504040204" pitchFamily="34" charset="0"/>
                <a:ea typeface="Tahoma" panose="020B0604030504040204" pitchFamily="34" charset="0"/>
                <a:cs typeface="Tahoma" panose="020B0604030504040204" pitchFamily="34" charset="0"/>
              </a:rPr>
              <a:t>يشكل أداة إدارية وتنظيمية </a:t>
            </a:r>
            <a:r>
              <a:rPr lang="ar-JO" sz="2400" b="1" dirty="0">
                <a:latin typeface="Tahoma" panose="020B0604030504040204" pitchFamily="34" charset="0"/>
                <a:ea typeface="Tahoma" panose="020B0604030504040204" pitchFamily="34" charset="0"/>
                <a:cs typeface="Tahoma" panose="020B0604030504040204" pitchFamily="34" charset="0"/>
              </a:rPr>
              <a:t>ل</a:t>
            </a:r>
            <a:r>
              <a:rPr lang="ar-SA" sz="2400" b="1" dirty="0">
                <a:latin typeface="Tahoma" panose="020B0604030504040204" pitchFamily="34" charset="0"/>
                <a:ea typeface="Tahoma" panose="020B0604030504040204" pitchFamily="34" charset="0"/>
                <a:cs typeface="Tahoma" panose="020B0604030504040204" pitchFamily="34" charset="0"/>
              </a:rPr>
              <a:t>تقديم الخدمات التربوية الخاصة والخدمات المساندة التي يحتاج إليها الطالب</a:t>
            </a:r>
            <a:endParaRPr lang="en-US" sz="2400" b="1" dirty="0">
              <a:latin typeface="Tahoma" panose="020B0604030504040204" pitchFamily="34" charset="0"/>
              <a:ea typeface="Tahoma" panose="020B0604030504040204" pitchFamily="34" charset="0"/>
              <a:cs typeface="Tahoma" panose="020B0604030504040204" pitchFamily="34" charset="0"/>
            </a:endParaRPr>
          </a:p>
          <a:p>
            <a:pPr algn="just" rtl="1"/>
            <a:r>
              <a:rPr lang="ar-JO" sz="2400" b="1" dirty="0">
                <a:latin typeface="Tahoma" panose="020B0604030504040204" pitchFamily="34" charset="0"/>
                <a:ea typeface="Tahoma" panose="020B0604030504040204" pitchFamily="34" charset="0"/>
                <a:cs typeface="Tahoma" panose="020B0604030504040204" pitchFamily="34" charset="0"/>
              </a:rPr>
              <a:t>3. </a:t>
            </a:r>
            <a:r>
              <a:rPr lang="ar-SA" sz="2400" b="1" dirty="0">
                <a:latin typeface="Tahoma" panose="020B0604030504040204" pitchFamily="34" charset="0"/>
                <a:ea typeface="Tahoma" panose="020B0604030504040204" pitchFamily="34" charset="0"/>
                <a:cs typeface="Tahoma" panose="020B0604030504040204" pitchFamily="34" charset="0"/>
              </a:rPr>
              <a:t>يعمل كأداة لتقييم مستوى التطور الذي يحققه الطالب ومدى تحقيقه للأهداف المحددة له</a:t>
            </a:r>
            <a:endParaRPr lang="en-US" sz="2400" b="1" dirty="0">
              <a:latin typeface="Tahoma" panose="020B0604030504040204" pitchFamily="34" charset="0"/>
              <a:ea typeface="Tahoma" panose="020B0604030504040204" pitchFamily="34" charset="0"/>
              <a:cs typeface="Tahoma" panose="020B0604030504040204" pitchFamily="34" charset="0"/>
            </a:endParaRPr>
          </a:p>
          <a:p>
            <a:pPr algn="just" rtl="1"/>
            <a:r>
              <a:rPr lang="ar-JO" sz="2400" b="1" dirty="0">
                <a:latin typeface="Tahoma" panose="020B0604030504040204" pitchFamily="34" charset="0"/>
                <a:ea typeface="Tahoma" panose="020B0604030504040204" pitchFamily="34" charset="0"/>
                <a:cs typeface="Tahoma" panose="020B0604030504040204" pitchFamily="34" charset="0"/>
              </a:rPr>
              <a:t>4. </a:t>
            </a:r>
            <a:r>
              <a:rPr lang="ar-SA" sz="2400" b="1" dirty="0">
                <a:latin typeface="Tahoma" panose="020B0604030504040204" pitchFamily="34" charset="0"/>
                <a:ea typeface="Tahoma" panose="020B0604030504040204" pitchFamily="34" charset="0"/>
                <a:cs typeface="Tahoma" panose="020B0604030504040204" pitchFamily="34" charset="0"/>
              </a:rPr>
              <a:t>يشكل أداة للمتابعة والمساءلة حول ملاءمة الخدمات المقدمة للحاجات الفردية لدى الطالب</a:t>
            </a:r>
            <a:endParaRPr lang="en-US" sz="2400" b="1" dirty="0">
              <a:latin typeface="Tahoma" panose="020B0604030504040204" pitchFamily="34" charset="0"/>
              <a:ea typeface="Tahoma" panose="020B0604030504040204" pitchFamily="34" charset="0"/>
              <a:cs typeface="Tahoma" panose="020B0604030504040204" pitchFamily="34" charset="0"/>
            </a:endParaRPr>
          </a:p>
          <a:p>
            <a:pPr algn="just" rtl="1"/>
            <a:r>
              <a:rPr lang="ar-JO" sz="2400" b="1" dirty="0">
                <a:latin typeface="Tahoma" panose="020B0604030504040204" pitchFamily="34" charset="0"/>
                <a:ea typeface="Tahoma" panose="020B0604030504040204" pitchFamily="34" charset="0"/>
                <a:cs typeface="Tahoma" panose="020B0604030504040204" pitchFamily="34" charset="0"/>
              </a:rPr>
              <a:t>5. </a:t>
            </a:r>
            <a:r>
              <a:rPr lang="ar-SA" sz="2400" b="1" dirty="0">
                <a:latin typeface="Tahoma" panose="020B0604030504040204" pitchFamily="34" charset="0"/>
                <a:ea typeface="Tahoma" panose="020B0604030504040204" pitchFamily="34" charset="0"/>
                <a:cs typeface="Tahoma" panose="020B0604030504040204" pitchFamily="34" charset="0"/>
              </a:rPr>
              <a:t>إلتزام </a:t>
            </a:r>
            <a:r>
              <a:rPr lang="ar-JO" sz="2400" b="1" dirty="0">
                <a:latin typeface="Tahoma" panose="020B0604030504040204" pitchFamily="34" charset="0"/>
                <a:ea typeface="Tahoma" panose="020B0604030504040204" pitchFamily="34" charset="0"/>
                <a:cs typeface="Tahoma" panose="020B0604030504040204" pitchFamily="34" charset="0"/>
              </a:rPr>
              <a:t>مكتوب و</a:t>
            </a:r>
            <a:r>
              <a:rPr lang="ar-SA" sz="2400" b="1" dirty="0">
                <a:latin typeface="Tahoma" panose="020B0604030504040204" pitchFamily="34" charset="0"/>
                <a:ea typeface="Tahoma" panose="020B0604030504040204" pitchFamily="34" charset="0"/>
                <a:cs typeface="Tahoma" panose="020B0604030504040204" pitchFamily="34" charset="0"/>
              </a:rPr>
              <a:t>واضح بتقديم الخدمات الخاصة والخدمات المساعدة اللازمة للطالب</a:t>
            </a:r>
            <a:endParaRPr lang="en-US" sz="2400" b="1" dirty="0">
              <a:latin typeface="Tahoma" panose="020B0604030504040204" pitchFamily="34" charset="0"/>
              <a:ea typeface="Tahoma" panose="020B0604030504040204" pitchFamily="34" charset="0"/>
              <a:cs typeface="Tahoma" panose="020B0604030504040204" pitchFamily="34" charset="0"/>
            </a:endParaRPr>
          </a:p>
          <a:p>
            <a:endParaRPr lang="ar-JO" dirty="0"/>
          </a:p>
          <a:p>
            <a:endParaRPr lang="en-US" dirty="0"/>
          </a:p>
        </p:txBody>
      </p:sp>
      <p:sp>
        <p:nvSpPr>
          <p:cNvPr id="3" name="Title 2">
            <a:extLst>
              <a:ext uri="{FF2B5EF4-FFF2-40B4-BE49-F238E27FC236}">
                <a16:creationId xmlns:a16="http://schemas.microsoft.com/office/drawing/2014/main" id="{9221E41C-9A63-435D-B686-2A7A344D786E}"/>
              </a:ext>
            </a:extLst>
          </p:cNvPr>
          <p:cNvSpPr>
            <a:spLocks noGrp="1"/>
          </p:cNvSpPr>
          <p:nvPr>
            <p:ph type="title"/>
          </p:nvPr>
        </p:nvSpPr>
        <p:spPr/>
        <p:txBody>
          <a:bodyPr/>
          <a:lstStyle/>
          <a:p>
            <a:pPr algn="ctr"/>
            <a:r>
              <a:rPr lang="ar-JO" b="1" dirty="0">
                <a:latin typeface="Tahoma" panose="020B0604030504040204" pitchFamily="34" charset="0"/>
                <a:ea typeface="Tahoma" panose="020B0604030504040204" pitchFamily="34" charset="0"/>
                <a:cs typeface="Tahoma" panose="020B0604030504040204" pitchFamily="34" charset="0"/>
              </a:rPr>
              <a:t>وظائف البرنامج التربوي الفردي</a:t>
            </a:r>
            <a:endParaRPr lang="en-US"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23775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44DDA5-C3F2-4CBD-8F51-25C54572044A}"/>
              </a:ext>
            </a:extLst>
          </p:cNvPr>
          <p:cNvSpPr>
            <a:spLocks noGrp="1"/>
          </p:cNvSpPr>
          <p:nvPr>
            <p:ph idx="1"/>
          </p:nvPr>
        </p:nvSpPr>
        <p:spPr/>
        <p:txBody>
          <a:bodyPr>
            <a:normAutofit/>
          </a:bodyPr>
          <a:lstStyle/>
          <a:p>
            <a:endParaRPr lang="ar-JO" dirty="0"/>
          </a:p>
          <a:p>
            <a:pPr algn="just" rtl="1">
              <a:lnSpc>
                <a:spcPct val="100000"/>
              </a:lnSpc>
              <a:spcBef>
                <a:spcPts val="0"/>
              </a:spcBef>
              <a:spcAft>
                <a:spcPts val="0"/>
              </a:spcAft>
            </a:pPr>
            <a:r>
              <a:rPr lang="ar-JO" sz="2800" b="1" dirty="0">
                <a:latin typeface="Tahoma" panose="020B0604030504040204" pitchFamily="34" charset="0"/>
                <a:ea typeface="Tahoma" panose="020B0604030504040204" pitchFamily="34" charset="0"/>
                <a:cs typeface="Tahoma" panose="020B0604030504040204" pitchFamily="34" charset="0"/>
              </a:rPr>
              <a:t>يتكون البرنامج التربوي الفردي من العناصر الأساسية التالية:</a:t>
            </a:r>
            <a:endParaRPr lang="en-US" sz="2800" b="1" dirty="0">
              <a:latin typeface="Tahoma" panose="020B0604030504040204" pitchFamily="34" charset="0"/>
              <a:ea typeface="Tahoma" panose="020B0604030504040204" pitchFamily="34" charset="0"/>
              <a:cs typeface="Tahoma" panose="020B0604030504040204" pitchFamily="34" charset="0"/>
            </a:endParaRPr>
          </a:p>
          <a:p>
            <a:pPr lvl="0" algn="just" rtl="1">
              <a:lnSpc>
                <a:spcPct val="100000"/>
              </a:lnSpc>
              <a:spcBef>
                <a:spcPts val="0"/>
              </a:spcBef>
              <a:spcAft>
                <a:spcPts val="0"/>
              </a:spcAft>
              <a:buNone/>
            </a:pPr>
            <a:r>
              <a:rPr lang="ar-JO" sz="3200" b="1" dirty="0">
                <a:latin typeface="Tahoma" panose="020B0604030504040204" pitchFamily="34" charset="0"/>
                <a:ea typeface="Tahoma" panose="020B0604030504040204" pitchFamily="34" charset="0"/>
                <a:cs typeface="Tahoma" panose="020B0604030504040204" pitchFamily="34" charset="0"/>
              </a:rPr>
              <a:t>1. مستوى الأداء الحالي للطالب</a:t>
            </a:r>
            <a:endParaRPr lang="en-US" sz="3200" b="1" dirty="0">
              <a:latin typeface="Tahoma" panose="020B0604030504040204" pitchFamily="34" charset="0"/>
              <a:ea typeface="Tahoma" panose="020B0604030504040204" pitchFamily="34" charset="0"/>
              <a:cs typeface="Tahoma" panose="020B0604030504040204" pitchFamily="34" charset="0"/>
            </a:endParaRPr>
          </a:p>
          <a:p>
            <a:pPr lvl="0" algn="just" rtl="1">
              <a:lnSpc>
                <a:spcPct val="100000"/>
              </a:lnSpc>
              <a:spcBef>
                <a:spcPts val="0"/>
              </a:spcBef>
              <a:spcAft>
                <a:spcPts val="0"/>
              </a:spcAft>
            </a:pPr>
            <a:r>
              <a:rPr lang="ar-JO" sz="3200" b="1" dirty="0">
                <a:latin typeface="Tahoma" panose="020B0604030504040204" pitchFamily="34" charset="0"/>
                <a:ea typeface="Tahoma" panose="020B0604030504040204" pitchFamily="34" charset="0"/>
                <a:cs typeface="Tahoma" panose="020B0604030504040204" pitchFamily="34" charset="0"/>
              </a:rPr>
              <a:t>2. الأهداف السنوية</a:t>
            </a:r>
            <a:endParaRPr lang="en-US" sz="3200" b="1" dirty="0">
              <a:latin typeface="Tahoma" panose="020B0604030504040204" pitchFamily="34" charset="0"/>
              <a:ea typeface="Tahoma" panose="020B0604030504040204" pitchFamily="34" charset="0"/>
              <a:cs typeface="Tahoma" panose="020B0604030504040204" pitchFamily="34" charset="0"/>
            </a:endParaRPr>
          </a:p>
          <a:p>
            <a:pPr lvl="0" algn="just" rtl="1">
              <a:lnSpc>
                <a:spcPct val="100000"/>
              </a:lnSpc>
              <a:spcBef>
                <a:spcPts val="0"/>
              </a:spcBef>
              <a:spcAft>
                <a:spcPts val="0"/>
              </a:spcAft>
            </a:pPr>
            <a:r>
              <a:rPr lang="ar-JO" sz="3200" b="1" dirty="0">
                <a:latin typeface="Tahoma" panose="020B0604030504040204" pitchFamily="34" charset="0"/>
                <a:ea typeface="Tahoma" panose="020B0604030504040204" pitchFamily="34" charset="0"/>
                <a:cs typeface="Tahoma" panose="020B0604030504040204" pitchFamily="34" charset="0"/>
              </a:rPr>
              <a:t>3. الاهداف قصيرة المدى</a:t>
            </a:r>
            <a:endParaRPr lang="en-US" sz="3200" b="1" dirty="0">
              <a:latin typeface="Tahoma" panose="020B0604030504040204" pitchFamily="34" charset="0"/>
              <a:ea typeface="Tahoma" panose="020B0604030504040204" pitchFamily="34" charset="0"/>
              <a:cs typeface="Tahoma" panose="020B0604030504040204" pitchFamily="34" charset="0"/>
            </a:endParaRPr>
          </a:p>
          <a:p>
            <a:pPr lvl="0" algn="just" rtl="1">
              <a:lnSpc>
                <a:spcPct val="100000"/>
              </a:lnSpc>
              <a:spcBef>
                <a:spcPts val="0"/>
              </a:spcBef>
              <a:spcAft>
                <a:spcPts val="0"/>
              </a:spcAft>
            </a:pPr>
            <a:r>
              <a:rPr lang="ar-JO" sz="3200" b="1" dirty="0">
                <a:latin typeface="Tahoma" panose="020B0604030504040204" pitchFamily="34" charset="0"/>
                <a:ea typeface="Tahoma" panose="020B0604030504040204" pitchFamily="34" charset="0"/>
                <a:cs typeface="Tahoma" panose="020B0604030504040204" pitchFamily="34" charset="0"/>
              </a:rPr>
              <a:t>4. خدمات التربية الخاصة والخدمات الداعمة</a:t>
            </a:r>
            <a:endParaRPr lang="en-US" sz="3200" b="1" dirty="0">
              <a:latin typeface="Tahoma" panose="020B0604030504040204" pitchFamily="34" charset="0"/>
              <a:ea typeface="Tahoma" panose="020B0604030504040204" pitchFamily="34" charset="0"/>
              <a:cs typeface="Tahoma" panose="020B0604030504040204" pitchFamily="34" charset="0"/>
            </a:endParaRPr>
          </a:p>
          <a:p>
            <a:pPr lvl="0" algn="just" rtl="1">
              <a:lnSpc>
                <a:spcPct val="100000"/>
              </a:lnSpc>
              <a:spcBef>
                <a:spcPts val="0"/>
              </a:spcBef>
              <a:spcAft>
                <a:spcPts val="0"/>
              </a:spcAft>
            </a:pPr>
            <a:r>
              <a:rPr lang="ar-JO" sz="3200" b="1" dirty="0">
                <a:latin typeface="Tahoma" panose="020B0604030504040204" pitchFamily="34" charset="0"/>
                <a:ea typeface="Tahoma" panose="020B0604030504040204" pitchFamily="34" charset="0"/>
                <a:cs typeface="Tahoma" panose="020B0604030504040204" pitchFamily="34" charset="0"/>
              </a:rPr>
              <a:t>5. أساليب تقييم تقدم الطالب</a:t>
            </a:r>
            <a:endParaRPr lang="en-US" sz="3200" b="1" dirty="0">
              <a:latin typeface="Tahoma" panose="020B0604030504040204" pitchFamily="34" charset="0"/>
              <a:ea typeface="Tahoma" panose="020B0604030504040204" pitchFamily="34" charset="0"/>
              <a:cs typeface="Tahoma" panose="020B0604030504040204" pitchFamily="34" charset="0"/>
            </a:endParaRPr>
          </a:p>
          <a:p>
            <a:endParaRPr lang="en-US" dirty="0"/>
          </a:p>
        </p:txBody>
      </p:sp>
      <p:sp>
        <p:nvSpPr>
          <p:cNvPr id="3" name="Title 2">
            <a:extLst>
              <a:ext uri="{FF2B5EF4-FFF2-40B4-BE49-F238E27FC236}">
                <a16:creationId xmlns:a16="http://schemas.microsoft.com/office/drawing/2014/main" id="{F5C3E914-69D3-427A-B15E-4238F9D47A75}"/>
              </a:ext>
            </a:extLst>
          </p:cNvPr>
          <p:cNvSpPr>
            <a:spLocks noGrp="1"/>
          </p:cNvSpPr>
          <p:nvPr>
            <p:ph type="title"/>
          </p:nvPr>
        </p:nvSpPr>
        <p:spPr/>
        <p:txBody>
          <a:bodyPr/>
          <a:lstStyle/>
          <a:p>
            <a:pPr algn="ctr"/>
            <a:r>
              <a:rPr lang="ar-JO" b="1" dirty="0">
                <a:latin typeface="Tahoma" panose="020B0604030504040204" pitchFamily="34" charset="0"/>
                <a:ea typeface="Tahoma" panose="020B0604030504040204" pitchFamily="34" charset="0"/>
                <a:cs typeface="Tahoma" panose="020B0604030504040204" pitchFamily="34" charset="0"/>
              </a:rPr>
              <a:t>المكونات الرئيسية للبرنامج التربوي الفردي</a:t>
            </a:r>
            <a:endParaRPr lang="en-US"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24749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8342A1-9491-4C70-8354-F35178A1A11D}"/>
              </a:ext>
            </a:extLst>
          </p:cNvPr>
          <p:cNvSpPr>
            <a:spLocks noGrp="1"/>
          </p:cNvSpPr>
          <p:nvPr>
            <p:ph idx="1"/>
          </p:nvPr>
        </p:nvSpPr>
        <p:spPr/>
        <p:txBody>
          <a:bodyPr>
            <a:normAutofit/>
          </a:bodyPr>
          <a:lstStyle/>
          <a:p>
            <a:pPr algn="just" rtl="1">
              <a:buNone/>
            </a:pP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الإحالة</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ar-JO"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Referral</a:t>
            </a:r>
            <a:r>
              <a:rPr lang="ar-JO"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هي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نقطة</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البداية</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في</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عملية</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التربية</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الخاصة</a:t>
            </a:r>
            <a:r>
              <a:rPr lang="ar-JO"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و</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هي</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طلب</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تقييم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يتقدم</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به</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معلم</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الصف</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أو</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جهة</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متخصصة</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أو</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ولي</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الأمر</a:t>
            </a:r>
            <a:r>
              <a:rPr lang="ar-JO"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وينظر</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الفريق</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ar-JO"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التعليمي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في</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الطلب</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الذي</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تم</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تقديمه</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ويقرر</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ما</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إذا</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كان</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التقييم</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ضروريا</a:t>
            </a:r>
            <a:r>
              <a:rPr lang="ar-JO"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والإحالة</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لا</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تعني</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بالضرورة</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أن</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الطالب</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لديه</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إعاقة</a:t>
            </a:r>
            <a:r>
              <a:rPr lang="ar-JO"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ويحدد</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الفريق</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أو</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اللجنة</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ما</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إذا</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كان</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الطالب</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لديه</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حالة</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خاصة</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قد</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تتطلب</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تربية</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خاصة</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وخدمات</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مساندة</a:t>
            </a:r>
            <a:r>
              <a:rPr lang="ar-JO"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ولإجراء</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التقييم</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للطفل</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يجب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الحصول</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على</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موافقة</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مكتوبة</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من</a:t>
            </a:r>
            <a:r>
              <a:rPr lang="en-US"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18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الوالدين</a:t>
            </a:r>
            <a:r>
              <a:rPr lang="ar-JO"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a:t>
            </a:r>
          </a:p>
          <a:p>
            <a:pPr algn="just" rtl="1">
              <a:buNone/>
            </a:pPr>
            <a:r>
              <a:rPr lang="ar-JO" altLang="en-US" sz="1800" b="1" dirty="0">
                <a:solidFill>
                  <a:srgbClr val="000000"/>
                </a:solidFill>
                <a:latin typeface="Tahoma" panose="020B0604030504040204" pitchFamily="34" charset="0"/>
                <a:ea typeface="Tahoma" panose="020B0604030504040204" pitchFamily="34" charset="0"/>
                <a:cs typeface="Tahoma" panose="020B0604030504040204" pitchFamily="34" charset="0"/>
              </a:rPr>
              <a:t>لكن قبل الإحالة، </a:t>
            </a:r>
            <a:r>
              <a:rPr lang="en-US" sz="1800" b="1" dirty="0" err="1">
                <a:latin typeface="Tahoma" panose="020B0604030504040204" pitchFamily="34" charset="0"/>
                <a:ea typeface="Tahoma" panose="020B0604030504040204" pitchFamily="34" charset="0"/>
                <a:cs typeface="Tahoma" panose="020B0604030504040204" pitchFamily="34" charset="0"/>
              </a:rPr>
              <a:t>قد</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يضع</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معلم</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الصف</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خطة</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لتغييرات</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بسيطة</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في</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المنهج</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أو</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أساليب</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التدريس</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أو</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في</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البيئة</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الصفية</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لمعرفة</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مدى</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فاعليتها</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في</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تحسين</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أداء</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الطالب</a:t>
            </a:r>
            <a:r>
              <a:rPr lang="ar-JO"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وهذا</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ما</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يسمى</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التدخل</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ما</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قبل</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الإحال</a:t>
            </a:r>
            <a:r>
              <a:rPr lang="ar-JO" sz="1800" b="1" dirty="0">
                <a:latin typeface="Tahoma" panose="020B0604030504040204" pitchFamily="34" charset="0"/>
                <a:ea typeface="Tahoma" panose="020B0604030504040204" pitchFamily="34" charset="0"/>
                <a:cs typeface="Tahoma" panose="020B0604030504040204" pitchFamily="34" charset="0"/>
              </a:rPr>
              <a:t>ة" (</a:t>
            </a:r>
            <a:r>
              <a:rPr lang="en-US" sz="1800" b="1" dirty="0">
                <a:latin typeface="Tahoma" panose="020B0604030504040204" pitchFamily="34" charset="0"/>
                <a:ea typeface="Tahoma" panose="020B0604030504040204" pitchFamily="34" charset="0"/>
                <a:cs typeface="Tahoma" panose="020B0604030504040204" pitchFamily="34" charset="0"/>
              </a:rPr>
              <a:t>Pre-Referral Intervention</a:t>
            </a:r>
            <a:r>
              <a:rPr lang="ar-JO" sz="1800" b="1" dirty="0">
                <a:latin typeface="Tahoma" panose="020B0604030504040204" pitchFamily="34" charset="0"/>
                <a:ea typeface="Tahoma" panose="020B0604030504040204" pitchFamily="34" charset="0"/>
                <a:cs typeface="Tahoma" panose="020B0604030504040204" pitchFamily="34" charset="0"/>
              </a:rPr>
              <a:t>)، ف</a:t>
            </a:r>
            <a:r>
              <a:rPr lang="en-US" sz="1800" b="1" dirty="0" err="1">
                <a:latin typeface="Tahoma" panose="020B0604030504040204" pitchFamily="34" charset="0"/>
                <a:ea typeface="Tahoma" panose="020B0604030504040204" pitchFamily="34" charset="0"/>
                <a:cs typeface="Tahoma" panose="020B0604030504040204" pitchFamily="34" charset="0"/>
              </a:rPr>
              <a:t>إذا</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تحسن</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أداء</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الطالب</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قد</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لا</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يكون</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التقييم</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ضروريا</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أما</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إذا</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استمرت</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المشاكل</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فسيساعد</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التقييم</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في</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تحديد</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طرائق</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أكثر</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دقة</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لمساعدة</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الطالب</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على</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التعلم</a:t>
            </a:r>
            <a:r>
              <a:rPr lang="en-US" sz="1800" b="1" dirty="0">
                <a:latin typeface="Tahoma" panose="020B0604030504040204" pitchFamily="34" charset="0"/>
                <a:ea typeface="Tahoma" panose="020B0604030504040204" pitchFamily="34" charset="0"/>
                <a:cs typeface="Tahoma" panose="020B0604030504040204" pitchFamily="34" charset="0"/>
              </a:rPr>
              <a:t>. </a:t>
            </a:r>
          </a:p>
          <a:p>
            <a:pPr algn="r" rtl="1">
              <a:buNone/>
            </a:pPr>
            <a:endParaRPr lang="en-US" altLang="en-US" sz="1600" dirty="0">
              <a:latin typeface="Arial" panose="020B0604020202020204" pitchFamily="34" charset="0"/>
              <a:cs typeface="Arial" panose="020B0604020202020204" pitchFamily="34" charset="0"/>
            </a:endParaRPr>
          </a:p>
          <a:p>
            <a:pPr algn="r" rtl="1">
              <a:buNone/>
            </a:pPr>
            <a:endParaRPr lang="ar-JO" dirty="0"/>
          </a:p>
          <a:p>
            <a:pPr algn="r" rtl="1">
              <a:buNone/>
            </a:pPr>
            <a:endParaRPr lang="en-US" dirty="0"/>
          </a:p>
        </p:txBody>
      </p:sp>
      <p:sp>
        <p:nvSpPr>
          <p:cNvPr id="4" name="Rectangle 1">
            <a:extLst>
              <a:ext uri="{FF2B5EF4-FFF2-40B4-BE49-F238E27FC236}">
                <a16:creationId xmlns:a16="http://schemas.microsoft.com/office/drawing/2014/main" id="{756F76F3-76A1-4CCB-9408-9D9A97BF19E8}"/>
              </a:ext>
            </a:extLst>
          </p:cNvPr>
          <p:cNvSpPr>
            <a:spLocks noGrp="1" noChangeArrowheads="1"/>
          </p:cNvSpPr>
          <p:nvPr>
            <p:ph type="title"/>
          </p:nvPr>
        </p:nvSpPr>
        <p:spPr bwMode="auto">
          <a:xfrm>
            <a:off x="1299012" y="428011"/>
            <a:ext cx="9593973" cy="73866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ar-JO" altLang="en-US" sz="2400" b="1" i="0" u="none" strike="noStrike" cap="none" normalizeH="0" baseline="0" dirty="0">
                <a:ln>
                  <a:noFill/>
                </a:ln>
                <a:solidFill>
                  <a:srgbClr val="7030A0"/>
                </a:solidFill>
                <a:effectLst/>
                <a:latin typeface="Tahoma" panose="020B0604030504040204" pitchFamily="34" charset="0"/>
                <a:ea typeface="Tahoma" panose="020B0604030504040204" pitchFamily="34" charset="0"/>
                <a:cs typeface="Tahoma" panose="020B0604030504040204" pitchFamily="34" charset="0"/>
              </a:rPr>
              <a:t>الوحدة 2: </a:t>
            </a:r>
            <a:r>
              <a:rPr kumimoji="0" lang="en-US" altLang="en-US" sz="2400" b="1" i="0" u="none" strike="noStrike" cap="none" normalizeH="0" baseline="0" dirty="0" err="1">
                <a:ln>
                  <a:noFill/>
                </a:ln>
                <a:solidFill>
                  <a:srgbClr val="7030A0"/>
                </a:solidFill>
                <a:effectLst/>
                <a:latin typeface="Tahoma" panose="020B0604030504040204" pitchFamily="34" charset="0"/>
                <a:ea typeface="Tahoma" panose="020B0604030504040204" pitchFamily="34" charset="0"/>
                <a:cs typeface="Tahoma" panose="020B0604030504040204" pitchFamily="34" charset="0"/>
              </a:rPr>
              <a:t>الإحالة</a:t>
            </a:r>
            <a:r>
              <a:rPr kumimoji="0" lang="en-US" altLang="en-US" sz="2400" b="1" i="0" u="none" strike="noStrike" cap="none" normalizeH="0" baseline="0" dirty="0">
                <a:ln>
                  <a:noFill/>
                </a:ln>
                <a:solidFill>
                  <a:srgbClr val="7030A0"/>
                </a:solidFill>
                <a:effectLst/>
                <a:latin typeface="Tahoma" panose="020B0604030504040204" pitchFamily="34" charset="0"/>
                <a:ea typeface="Tahoma" panose="020B0604030504040204" pitchFamily="34" charset="0"/>
                <a:cs typeface="Tahoma" panose="020B0604030504040204" pitchFamily="34" charset="0"/>
              </a:rPr>
              <a:t> </a:t>
            </a:r>
            <a:r>
              <a:rPr kumimoji="0" lang="en-US" altLang="en-US" sz="2400" b="1" i="0" u="none" strike="noStrike" cap="none" normalizeH="0" baseline="0" dirty="0" err="1">
                <a:ln>
                  <a:noFill/>
                </a:ln>
                <a:solidFill>
                  <a:srgbClr val="7030A0"/>
                </a:solidFill>
                <a:effectLst/>
                <a:latin typeface="Tahoma" panose="020B0604030504040204" pitchFamily="34" charset="0"/>
                <a:ea typeface="Tahoma" panose="020B0604030504040204" pitchFamily="34" charset="0"/>
                <a:cs typeface="Tahoma" panose="020B0604030504040204" pitchFamily="34" charset="0"/>
              </a:rPr>
              <a:t>والتقييم</a:t>
            </a:r>
            <a:r>
              <a:rPr kumimoji="0" lang="en-US" altLang="en-US" sz="2400" b="1" i="0" u="none" strike="noStrike" cap="none" normalizeH="0" baseline="0" dirty="0">
                <a:ln>
                  <a:noFill/>
                </a:ln>
                <a:solidFill>
                  <a:srgbClr val="7030A0"/>
                </a:solidFill>
                <a:effectLst/>
                <a:latin typeface="Tahoma" panose="020B0604030504040204" pitchFamily="34" charset="0"/>
                <a:ea typeface="Tahoma" panose="020B0604030504040204" pitchFamily="34" charset="0"/>
                <a:cs typeface="Tahoma" panose="020B0604030504040204" pitchFamily="34" charset="0"/>
              </a:rPr>
              <a:t> </a:t>
            </a:r>
            <a:r>
              <a:rPr kumimoji="0" lang="en-US" altLang="en-US" sz="2400" b="1" i="0" u="none" strike="noStrike" cap="none" normalizeH="0" baseline="0" dirty="0" err="1">
                <a:ln>
                  <a:noFill/>
                </a:ln>
                <a:solidFill>
                  <a:srgbClr val="7030A0"/>
                </a:solidFill>
                <a:effectLst/>
                <a:latin typeface="Tahoma" panose="020B0604030504040204" pitchFamily="34" charset="0"/>
                <a:ea typeface="Tahoma" panose="020B0604030504040204" pitchFamily="34" charset="0"/>
                <a:cs typeface="Tahoma" panose="020B0604030504040204" pitchFamily="34" charset="0"/>
              </a:rPr>
              <a:t>لخدمات</a:t>
            </a:r>
            <a:r>
              <a:rPr kumimoji="0" lang="en-US" altLang="en-US" sz="2400" b="1" i="0" u="none" strike="noStrike" cap="none" normalizeH="0" baseline="0" dirty="0">
                <a:ln>
                  <a:noFill/>
                </a:ln>
                <a:solidFill>
                  <a:srgbClr val="7030A0"/>
                </a:solidFill>
                <a:effectLst/>
                <a:latin typeface="Tahoma" panose="020B0604030504040204" pitchFamily="34" charset="0"/>
                <a:ea typeface="Tahoma" panose="020B0604030504040204" pitchFamily="34" charset="0"/>
                <a:cs typeface="Tahoma" panose="020B0604030504040204" pitchFamily="34" charset="0"/>
              </a:rPr>
              <a:t> </a:t>
            </a:r>
            <a:r>
              <a:rPr kumimoji="0" lang="en-US" altLang="en-US" sz="2400" b="1" i="0" u="none" strike="noStrike" cap="none" normalizeH="0" baseline="0" dirty="0" err="1">
                <a:ln>
                  <a:noFill/>
                </a:ln>
                <a:solidFill>
                  <a:srgbClr val="7030A0"/>
                </a:solidFill>
                <a:effectLst/>
                <a:latin typeface="Tahoma" panose="020B0604030504040204" pitchFamily="34" charset="0"/>
                <a:ea typeface="Tahoma" panose="020B0604030504040204" pitchFamily="34" charset="0"/>
                <a:cs typeface="Tahoma" panose="020B0604030504040204" pitchFamily="34" charset="0"/>
              </a:rPr>
              <a:t>التربية</a:t>
            </a:r>
            <a:r>
              <a:rPr kumimoji="0" lang="en-US" altLang="en-US" sz="2400" b="1" i="0" u="none" strike="noStrike" cap="none" normalizeH="0" baseline="0" dirty="0">
                <a:ln>
                  <a:noFill/>
                </a:ln>
                <a:solidFill>
                  <a:srgbClr val="7030A0"/>
                </a:solidFill>
                <a:effectLst/>
                <a:latin typeface="Tahoma" panose="020B0604030504040204" pitchFamily="34" charset="0"/>
                <a:ea typeface="Tahoma" panose="020B0604030504040204" pitchFamily="34" charset="0"/>
                <a:cs typeface="Tahoma" panose="020B0604030504040204" pitchFamily="34" charset="0"/>
              </a:rPr>
              <a:t> </a:t>
            </a:r>
            <a:r>
              <a:rPr kumimoji="0" lang="en-US" altLang="en-US" sz="2400" b="1" i="0" u="none" strike="noStrike" cap="none" normalizeH="0" baseline="0" dirty="0" err="1">
                <a:ln>
                  <a:noFill/>
                </a:ln>
                <a:solidFill>
                  <a:srgbClr val="7030A0"/>
                </a:solidFill>
                <a:effectLst/>
                <a:latin typeface="Tahoma" panose="020B0604030504040204" pitchFamily="34" charset="0"/>
                <a:ea typeface="Tahoma" panose="020B0604030504040204" pitchFamily="34" charset="0"/>
                <a:cs typeface="Tahoma" panose="020B0604030504040204" pitchFamily="34" charset="0"/>
              </a:rPr>
              <a:t>الخاصة</a:t>
            </a:r>
            <a:br>
              <a:rPr kumimoji="0" lang="ar-JO" altLang="en-US" sz="2400" b="1" i="0" u="none" strike="noStrike" cap="none" normalizeH="0" baseline="0" dirty="0">
                <a:ln>
                  <a:noFill/>
                </a:ln>
                <a:solidFill>
                  <a:srgbClr val="7030A0"/>
                </a:solidFill>
                <a:effectLst/>
                <a:latin typeface="Tahoma" panose="020B0604030504040204" pitchFamily="34" charset="0"/>
                <a:ea typeface="Tahoma" panose="020B0604030504040204" pitchFamily="34" charset="0"/>
                <a:cs typeface="Tahoma" panose="020B0604030504040204" pitchFamily="34" charset="0"/>
              </a:rPr>
            </a:br>
            <a:r>
              <a:rPr kumimoji="0" lang="en-US" altLang="en-US" sz="2400" b="1" i="0" u="none" strike="noStrike" cap="none" normalizeH="0" baseline="0" dirty="0">
                <a:ln>
                  <a:noFill/>
                </a:ln>
                <a:solidFill>
                  <a:srgbClr val="7030A0"/>
                </a:solidFill>
                <a:effectLst/>
                <a:latin typeface="Tahoma" panose="020B0604030504040204" pitchFamily="34" charset="0"/>
                <a:ea typeface="Tahoma" panose="020B0604030504040204" pitchFamily="34" charset="0"/>
                <a:cs typeface="Tahoma" panose="020B0604030504040204" pitchFamily="34" charset="0"/>
              </a:rPr>
              <a:t>Unit 2: Referral and Evaluation for Special Education Services</a:t>
            </a:r>
            <a:r>
              <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t> </a:t>
            </a:r>
          </a:p>
        </p:txBody>
      </p:sp>
      <p:sp>
        <p:nvSpPr>
          <p:cNvPr id="6" name="Rectangle 3">
            <a:extLst>
              <a:ext uri="{FF2B5EF4-FFF2-40B4-BE49-F238E27FC236}">
                <a16:creationId xmlns:a16="http://schemas.microsoft.com/office/drawing/2014/main" id="{9D6CB8C2-DC58-4F7D-A8EF-C6629E821F93}"/>
              </a:ext>
            </a:extLst>
          </p:cNvPr>
          <p:cNvSpPr>
            <a:spLocks noChangeArrowheads="1"/>
          </p:cNvSpPr>
          <p:nvPr/>
        </p:nvSpPr>
        <p:spPr bwMode="auto">
          <a:xfrm>
            <a:off x="6095967" y="90100"/>
            <a:ext cx="65" cy="27699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justLow" defTabSz="914400" rtl="1"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396944C9-B05D-4318-90AE-2E4445547D91}"/>
              </a:ext>
            </a:extLst>
          </p:cNvPr>
          <p:cNvPicPr>
            <a:picLocks noChangeAspect="1"/>
          </p:cNvPicPr>
          <p:nvPr/>
        </p:nvPicPr>
        <p:blipFill>
          <a:blip r:embed="rId2"/>
          <a:stretch>
            <a:fillRect/>
          </a:stretch>
        </p:blipFill>
        <p:spPr>
          <a:xfrm>
            <a:off x="771791" y="3978431"/>
            <a:ext cx="939883" cy="1737360"/>
          </a:xfrm>
          <a:prstGeom prst="rect">
            <a:avLst/>
          </a:prstGeom>
        </p:spPr>
      </p:pic>
    </p:spTree>
    <p:extLst>
      <p:ext uri="{BB962C8B-B14F-4D97-AF65-F5344CB8AC3E}">
        <p14:creationId xmlns:p14="http://schemas.microsoft.com/office/powerpoint/2010/main" val="818316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514A071-2E5C-4519-8BBA-DA1214BEB9FB}"/>
              </a:ext>
            </a:extLst>
          </p:cNvPr>
          <p:cNvSpPr>
            <a:spLocks noGrp="1"/>
          </p:cNvSpPr>
          <p:nvPr>
            <p:ph idx="1"/>
          </p:nvPr>
        </p:nvSpPr>
        <p:spPr/>
        <p:txBody>
          <a:bodyPr>
            <a:normAutofit/>
          </a:bodyPr>
          <a:lstStyle/>
          <a:p>
            <a:endParaRPr lang="en-US" dirty="0"/>
          </a:p>
          <a:p>
            <a:pPr lvl="0" algn="justLow" rtl="1" eaLnBrk="0" fontAlgn="base" hangingPunct="0">
              <a:lnSpc>
                <a:spcPct val="100000"/>
              </a:lnSpc>
              <a:spcBef>
                <a:spcPct val="0"/>
              </a:spcBef>
              <a:spcAft>
                <a:spcPct val="0"/>
              </a:spcAft>
              <a:buSz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بعد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إحالة</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الطالب</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يقوم</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الفريق</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أو</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اللجنة</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بتقييم</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الطالب</a:t>
            </a:r>
            <a:r>
              <a:rPr lang="ar-JO"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وبناء</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على</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نتائج</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تقييم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الأداء</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التعليمي</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والتطوري</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للطفل</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يحدد</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الفريق</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ما</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إذا</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كان</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الطالب</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مؤهلا</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للحصول</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على</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خدمات</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التربية</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الخاصة</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والخدمات</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المساندة</a:t>
            </a:r>
            <a:r>
              <a:rPr lang="ar-JO"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وقد</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تشمل</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عملية</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التقييم</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استخدام</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ما</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يلي</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a:t>
            </a:r>
            <a:endParaRPr lang="ar-JO"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457200" indent="-457200" algn="justLow" rtl="1" eaLnBrk="0" fontAlgn="base" hangingPunct="0">
              <a:lnSpc>
                <a:spcPct val="100000"/>
              </a:lnSpc>
              <a:spcBef>
                <a:spcPct val="0"/>
              </a:spcBef>
              <a:spcAft>
                <a:spcPct val="0"/>
              </a:spcAft>
              <a:buSzTx/>
              <a:buFont typeface="+mj-lt"/>
              <a:buAutoNum type="arabicPeriod"/>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اختبارات</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رسمية</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endParaRPr lang="ar-JO" altLang="en-US" sz="2400" b="1" dirty="0">
              <a:latin typeface="Tahoma" panose="020B0604030504040204" pitchFamily="34" charset="0"/>
              <a:ea typeface="Tahoma" panose="020B0604030504040204" pitchFamily="34" charset="0"/>
              <a:cs typeface="Tahoma" panose="020B0604030504040204" pitchFamily="34" charset="0"/>
            </a:endParaRPr>
          </a:p>
          <a:p>
            <a:pPr marL="457200" indent="-457200" algn="justLow" rtl="1" eaLnBrk="0" fontAlgn="base" hangingPunct="0">
              <a:lnSpc>
                <a:spcPct val="100000"/>
              </a:lnSpc>
              <a:spcBef>
                <a:spcPct val="0"/>
              </a:spcBef>
              <a:spcAft>
                <a:spcPct val="0"/>
              </a:spcAft>
              <a:buSzTx/>
              <a:buFont typeface="+mj-lt"/>
              <a:buAutoNum type="arabicPeriod"/>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اختبارات</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غير</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رسمية</a:t>
            </a:r>
            <a:endParaRPr lang="ar-JO" altLang="en-US" sz="2400" b="1" dirty="0">
              <a:latin typeface="Tahoma" panose="020B0604030504040204" pitchFamily="34" charset="0"/>
              <a:ea typeface="Tahoma" panose="020B0604030504040204" pitchFamily="34" charset="0"/>
              <a:cs typeface="Tahoma" panose="020B0604030504040204" pitchFamily="34" charset="0"/>
            </a:endParaRPr>
          </a:p>
          <a:p>
            <a:pPr marL="457200" indent="-457200" algn="justLow" rtl="1" eaLnBrk="0" fontAlgn="base" hangingPunct="0">
              <a:lnSpc>
                <a:spcPct val="100000"/>
              </a:lnSpc>
              <a:spcBef>
                <a:spcPct val="0"/>
              </a:spcBef>
              <a:spcAft>
                <a:spcPct val="0"/>
              </a:spcAft>
              <a:buSzTx/>
              <a:buFont typeface="+mj-lt"/>
              <a:buAutoNum type="arabicPeriod"/>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ملاحظات</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مباشرة</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endParaRPr lang="ar-JO" altLang="en-US" sz="2400" b="1" dirty="0">
              <a:latin typeface="Tahoma" panose="020B0604030504040204" pitchFamily="34" charset="0"/>
              <a:ea typeface="Tahoma" panose="020B0604030504040204" pitchFamily="34" charset="0"/>
              <a:cs typeface="Tahoma" panose="020B0604030504040204" pitchFamily="34" charset="0"/>
            </a:endParaRPr>
          </a:p>
          <a:p>
            <a:pPr marL="457200" indent="-457200" algn="justLow" rtl="1" eaLnBrk="0" fontAlgn="base" hangingPunct="0">
              <a:lnSpc>
                <a:spcPct val="100000"/>
              </a:lnSpc>
              <a:spcBef>
                <a:spcPct val="0"/>
              </a:spcBef>
              <a:spcAft>
                <a:spcPct val="0"/>
              </a:spcAft>
              <a:buSzTx/>
              <a:buFont typeface="+mj-lt"/>
              <a:buAutoNum type="arabicPeriod"/>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مراجعة</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التاريخ</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التعليمي</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للطفل</a:t>
            </a:r>
            <a:endParaRPr lang="ar-JO" altLang="en-US" sz="2400" b="1" dirty="0">
              <a:latin typeface="Tahoma" panose="020B0604030504040204" pitchFamily="34" charset="0"/>
              <a:ea typeface="Tahoma" panose="020B0604030504040204" pitchFamily="34" charset="0"/>
              <a:cs typeface="Tahoma" panose="020B0604030504040204" pitchFamily="34" charset="0"/>
            </a:endParaRPr>
          </a:p>
          <a:p>
            <a:pPr marL="457200" indent="-457200" algn="justLow" rtl="1" eaLnBrk="0" fontAlgn="base" hangingPunct="0">
              <a:lnSpc>
                <a:spcPct val="100000"/>
              </a:lnSpc>
              <a:spcBef>
                <a:spcPct val="0"/>
              </a:spcBef>
              <a:spcAft>
                <a:spcPct val="0"/>
              </a:spcAft>
              <a:buSzTx/>
              <a:buFont typeface="+mj-lt"/>
              <a:buAutoNum type="arabicPeriod"/>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مراجعة</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المعلومات</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الطبية</a:t>
            </a:r>
            <a:endParaRPr lang="ar-JO" altLang="en-US" sz="2400" b="1" dirty="0">
              <a:latin typeface="Tahoma" panose="020B0604030504040204" pitchFamily="34" charset="0"/>
              <a:ea typeface="Tahoma" panose="020B0604030504040204" pitchFamily="34" charset="0"/>
              <a:cs typeface="Tahoma" panose="020B0604030504040204" pitchFamily="34" charset="0"/>
            </a:endParaRPr>
          </a:p>
          <a:p>
            <a:pPr marL="457200" indent="-457200" algn="justLow" rtl="1" eaLnBrk="0" fontAlgn="base" hangingPunct="0">
              <a:lnSpc>
                <a:spcPct val="100000"/>
              </a:lnSpc>
              <a:spcBef>
                <a:spcPct val="0"/>
              </a:spcBef>
              <a:spcAft>
                <a:spcPct val="0"/>
              </a:spcAft>
              <a:buSzTx/>
              <a:buFont typeface="+mj-lt"/>
              <a:buAutoNum type="arabicPeriod"/>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معلومات</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من</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ولي</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الأمر</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وفريق</a:t>
            </a:r>
            <a:r>
              <a:rPr lang="en-US" altLang="en-US" sz="24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altLang="en-US" sz="2400" b="1" dirty="0" err="1">
                <a:solidFill>
                  <a:srgbClr val="000000"/>
                </a:solidFill>
                <a:latin typeface="Tahoma" panose="020B0604030504040204" pitchFamily="34" charset="0"/>
                <a:ea typeface="Tahoma" panose="020B0604030504040204" pitchFamily="34" charset="0"/>
                <a:cs typeface="Tahoma" panose="020B0604030504040204" pitchFamily="34" charset="0"/>
              </a:rPr>
              <a:t>المدرسة</a:t>
            </a:r>
            <a:endParaRPr lang="en-US" altLang="en-US" sz="2400" b="1" dirty="0">
              <a:latin typeface="Tahoma" panose="020B0604030504040204" pitchFamily="34" charset="0"/>
              <a:ea typeface="Tahoma" panose="020B0604030504040204" pitchFamily="34" charset="0"/>
              <a:cs typeface="Tahoma" panose="020B0604030504040204" pitchFamily="34" charset="0"/>
            </a:endParaRPr>
          </a:p>
          <a:p>
            <a:pPr algn="r" rtl="1"/>
            <a:endParaRPr lang="en-US" dirty="0"/>
          </a:p>
        </p:txBody>
      </p:sp>
      <p:sp>
        <p:nvSpPr>
          <p:cNvPr id="3" name="Title 2">
            <a:extLst>
              <a:ext uri="{FF2B5EF4-FFF2-40B4-BE49-F238E27FC236}">
                <a16:creationId xmlns:a16="http://schemas.microsoft.com/office/drawing/2014/main" id="{1B8ECDD8-54F5-4CB3-A40E-3738D580F2A7}"/>
              </a:ext>
            </a:extLst>
          </p:cNvPr>
          <p:cNvSpPr>
            <a:spLocks noGrp="1"/>
          </p:cNvSpPr>
          <p:nvPr>
            <p:ph type="title"/>
          </p:nvPr>
        </p:nvSpPr>
        <p:spPr/>
        <p:txBody>
          <a:bodyPr>
            <a:normAutofit fontScale="90000"/>
          </a:bodyPr>
          <a:lstStyle/>
          <a:p>
            <a:pPr algn="ctr" rtl="1"/>
            <a:br>
              <a:rPr lang="en-US" altLang="en-US" b="1" dirty="0">
                <a:solidFill>
                  <a:srgbClr val="000000"/>
                </a:solidFill>
                <a:latin typeface="Tahoma" panose="020B0604030504040204" pitchFamily="34" charset="0"/>
                <a:ea typeface="Times New Roman" panose="02020603050405020304" pitchFamily="18" charset="0"/>
                <a:cs typeface="Tahoma" panose="020B0604030504040204" pitchFamily="34" charset="0"/>
              </a:rPr>
            </a:br>
            <a:r>
              <a:rPr lang="en-US" altLang="en-US" b="1" dirty="0">
                <a:solidFill>
                  <a:srgbClr val="7030A0"/>
                </a:solidFill>
                <a:latin typeface="Tahoma" panose="020B0604030504040204" pitchFamily="34" charset="0"/>
                <a:ea typeface="Times New Roman" panose="02020603050405020304" pitchFamily="18" charset="0"/>
                <a:cs typeface="Tahoma" panose="020B0604030504040204" pitchFamily="34" charset="0"/>
              </a:rPr>
              <a:t>تقييم </a:t>
            </a:r>
            <a:r>
              <a:rPr lang="en-US" altLang="en-US" b="1" dirty="0" err="1">
                <a:solidFill>
                  <a:srgbClr val="7030A0"/>
                </a:solidFill>
                <a:latin typeface="Tahoma" panose="020B0604030504040204" pitchFamily="34" charset="0"/>
                <a:ea typeface="Times New Roman" panose="02020603050405020304" pitchFamily="18" charset="0"/>
                <a:cs typeface="Tahoma" panose="020B0604030504040204" pitchFamily="34" charset="0"/>
              </a:rPr>
              <a:t>أهلية</a:t>
            </a:r>
            <a:r>
              <a:rPr lang="en-US" altLang="en-US" b="1" dirty="0">
                <a:solidFill>
                  <a:srgbClr val="7030A0"/>
                </a:solidFill>
                <a:latin typeface="Tahoma" panose="020B0604030504040204" pitchFamily="34" charset="0"/>
                <a:ea typeface="Times New Roman" panose="02020603050405020304" pitchFamily="18" charset="0"/>
                <a:cs typeface="Tahoma" panose="020B0604030504040204" pitchFamily="34" charset="0"/>
              </a:rPr>
              <a:t> </a:t>
            </a:r>
            <a:r>
              <a:rPr lang="en-US" altLang="en-US" b="1" dirty="0" err="1">
                <a:solidFill>
                  <a:srgbClr val="7030A0"/>
                </a:solidFill>
                <a:latin typeface="Tahoma" panose="020B0604030504040204" pitchFamily="34" charset="0"/>
                <a:ea typeface="Times New Roman" panose="02020603050405020304" pitchFamily="18" charset="0"/>
                <a:cs typeface="Tahoma" panose="020B0604030504040204" pitchFamily="34" charset="0"/>
              </a:rPr>
              <a:t>الطالب</a:t>
            </a:r>
            <a:r>
              <a:rPr lang="en-US" altLang="en-US" b="1" dirty="0">
                <a:solidFill>
                  <a:srgbClr val="7030A0"/>
                </a:solidFill>
                <a:latin typeface="Tahoma" panose="020B0604030504040204" pitchFamily="34" charset="0"/>
                <a:ea typeface="Times New Roman" panose="02020603050405020304" pitchFamily="18" charset="0"/>
                <a:cs typeface="Tahoma" panose="020B0604030504040204" pitchFamily="34" charset="0"/>
              </a:rPr>
              <a:t> </a:t>
            </a:r>
            <a:r>
              <a:rPr lang="en-US" altLang="en-US" b="1" dirty="0" err="1">
                <a:solidFill>
                  <a:srgbClr val="7030A0"/>
                </a:solidFill>
                <a:latin typeface="Tahoma" panose="020B0604030504040204" pitchFamily="34" charset="0"/>
                <a:ea typeface="Times New Roman" panose="02020603050405020304" pitchFamily="18" charset="0"/>
                <a:cs typeface="Tahoma" panose="020B0604030504040204" pitchFamily="34" charset="0"/>
              </a:rPr>
              <a:t>لخدمات</a:t>
            </a:r>
            <a:r>
              <a:rPr lang="en-US" altLang="en-US" b="1" dirty="0">
                <a:solidFill>
                  <a:srgbClr val="7030A0"/>
                </a:solidFill>
                <a:latin typeface="Tahoma" panose="020B0604030504040204" pitchFamily="34" charset="0"/>
                <a:ea typeface="Times New Roman" panose="02020603050405020304" pitchFamily="18" charset="0"/>
                <a:cs typeface="Tahoma" panose="020B0604030504040204" pitchFamily="34" charset="0"/>
              </a:rPr>
              <a:t> </a:t>
            </a:r>
            <a:r>
              <a:rPr lang="en-US" altLang="en-US" b="1" dirty="0" err="1">
                <a:solidFill>
                  <a:srgbClr val="7030A0"/>
                </a:solidFill>
                <a:latin typeface="Tahoma" panose="020B0604030504040204" pitchFamily="34" charset="0"/>
                <a:ea typeface="Times New Roman" panose="02020603050405020304" pitchFamily="18" charset="0"/>
                <a:cs typeface="Tahoma" panose="020B0604030504040204" pitchFamily="34" charset="0"/>
              </a:rPr>
              <a:t>التربية</a:t>
            </a:r>
            <a:r>
              <a:rPr lang="en-US" altLang="en-US" b="1" dirty="0">
                <a:solidFill>
                  <a:srgbClr val="7030A0"/>
                </a:solidFill>
                <a:latin typeface="Tahoma" panose="020B0604030504040204" pitchFamily="34" charset="0"/>
                <a:ea typeface="Times New Roman" panose="02020603050405020304" pitchFamily="18" charset="0"/>
                <a:cs typeface="Tahoma" panose="020B0604030504040204" pitchFamily="34" charset="0"/>
              </a:rPr>
              <a:t> </a:t>
            </a:r>
            <a:r>
              <a:rPr lang="en-US" altLang="en-US" b="1" dirty="0" err="1">
                <a:solidFill>
                  <a:srgbClr val="7030A0"/>
                </a:solidFill>
                <a:latin typeface="Tahoma" panose="020B0604030504040204" pitchFamily="34" charset="0"/>
                <a:ea typeface="Times New Roman" panose="02020603050405020304" pitchFamily="18" charset="0"/>
                <a:cs typeface="Tahoma" panose="020B0604030504040204" pitchFamily="34" charset="0"/>
              </a:rPr>
              <a:t>الخاصة</a:t>
            </a:r>
            <a:br>
              <a:rPr lang="en-US" altLang="en-US" b="1" dirty="0">
                <a:solidFill>
                  <a:srgbClr val="7030A0"/>
                </a:solidFill>
                <a:latin typeface="Tahoma" panose="020B0604030504040204" pitchFamily="34" charset="0"/>
                <a:ea typeface="Times New Roman" panose="02020603050405020304" pitchFamily="18" charset="0"/>
                <a:cs typeface="Tahoma" panose="020B0604030504040204" pitchFamily="34" charset="0"/>
              </a:rPr>
            </a:br>
            <a:r>
              <a:rPr lang="en-US" altLang="en-US" b="1" dirty="0">
                <a:solidFill>
                  <a:srgbClr val="7030A0"/>
                </a:solidFill>
                <a:latin typeface="Tahoma" panose="020B0604030504040204" pitchFamily="34" charset="0"/>
                <a:ea typeface="Times New Roman" panose="02020603050405020304" pitchFamily="18" charset="0"/>
                <a:cs typeface="Tahoma" panose="020B0604030504040204" pitchFamily="34" charset="0"/>
              </a:rPr>
              <a:t> </a:t>
            </a:r>
            <a:r>
              <a:rPr lang="ar-JO" altLang="en-US" b="1" dirty="0">
                <a:solidFill>
                  <a:srgbClr val="7030A0"/>
                </a:solidFill>
                <a:latin typeface="Tahoma" panose="020B0604030504040204" pitchFamily="34" charset="0"/>
                <a:ea typeface="Times New Roman" panose="02020603050405020304" pitchFamily="18" charset="0"/>
                <a:cs typeface="Tahoma" panose="020B0604030504040204" pitchFamily="34" charset="0"/>
              </a:rPr>
              <a:t> (</a:t>
            </a:r>
            <a:r>
              <a:rPr lang="en-US" altLang="en-US" b="1" dirty="0">
                <a:solidFill>
                  <a:srgbClr val="7030A0"/>
                </a:solidFill>
                <a:latin typeface="Tahoma" panose="020B0604030504040204" pitchFamily="34" charset="0"/>
                <a:ea typeface="Times New Roman" panose="02020603050405020304" pitchFamily="18" charset="0"/>
                <a:cs typeface="Tahoma" panose="020B0604030504040204" pitchFamily="34" charset="0"/>
              </a:rPr>
              <a:t>Determining Child</a:t>
            </a:r>
            <a:r>
              <a:rPr lang="en-US" altLang="en-US" b="1" dirty="0">
                <a:solidFill>
                  <a:srgbClr val="7030A0"/>
                </a:solidFill>
                <a:latin typeface="Calibri" panose="020F0502020204030204" pitchFamily="34" charset="0"/>
                <a:ea typeface="Times New Roman" panose="02020603050405020304" pitchFamily="18" charset="0"/>
                <a:cs typeface="Tahoma" panose="020B0604030504040204" pitchFamily="34" charset="0"/>
              </a:rPr>
              <a:t>’</a:t>
            </a:r>
            <a:r>
              <a:rPr lang="en-US" altLang="en-US" b="1" dirty="0">
                <a:solidFill>
                  <a:srgbClr val="7030A0"/>
                </a:solidFill>
                <a:latin typeface="Tahoma" panose="020B0604030504040204" pitchFamily="34" charset="0"/>
                <a:ea typeface="Times New Roman" panose="02020603050405020304" pitchFamily="18" charset="0"/>
                <a:cs typeface="Tahoma" panose="020B0604030504040204" pitchFamily="34" charset="0"/>
              </a:rPr>
              <a:t>s Eligibility for Special Education</a:t>
            </a:r>
            <a:r>
              <a:rPr lang="ar-JO" altLang="en-US" b="1" dirty="0">
                <a:solidFill>
                  <a:srgbClr val="7030A0"/>
                </a:solidFill>
                <a:latin typeface="Tahoma" panose="020B0604030504040204" pitchFamily="34" charset="0"/>
                <a:ea typeface="Times New Roman" panose="02020603050405020304" pitchFamily="18" charset="0"/>
                <a:cs typeface="Tahoma" panose="020B0604030504040204" pitchFamily="34" charset="0"/>
              </a:rPr>
              <a:t>)</a:t>
            </a:r>
            <a:br>
              <a:rPr lang="en-US" altLang="en-US" dirty="0">
                <a:solidFill>
                  <a:srgbClr val="7030A0"/>
                </a:solidFill>
                <a:latin typeface="Tahoma" panose="020B0604030504040204" pitchFamily="34" charset="0"/>
                <a:ea typeface="Times New Roman" panose="02020603050405020304" pitchFamily="18" charset="0"/>
                <a:cs typeface="Tahoma" panose="020B0604030504040204" pitchFamily="34" charset="0"/>
              </a:rPr>
            </a:br>
            <a:endParaRPr lang="en-US" dirty="0">
              <a:solidFill>
                <a:srgbClr val="7030A0"/>
              </a:solidFill>
            </a:endParaRPr>
          </a:p>
        </p:txBody>
      </p:sp>
      <p:sp>
        <p:nvSpPr>
          <p:cNvPr id="4" name="Rectangle 1">
            <a:extLst>
              <a:ext uri="{FF2B5EF4-FFF2-40B4-BE49-F238E27FC236}">
                <a16:creationId xmlns:a16="http://schemas.microsoft.com/office/drawing/2014/main" id="{166050CE-61C6-41B0-8EF7-E9EE99668608}"/>
              </a:ext>
            </a:extLst>
          </p:cNvPr>
          <p:cNvSpPr>
            <a:spLocks noChangeArrowheads="1"/>
          </p:cNvSpPr>
          <p:nvPr/>
        </p:nvSpPr>
        <p:spPr bwMode="auto">
          <a:xfrm>
            <a:off x="6055925" y="90100"/>
            <a:ext cx="80150" cy="27699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1pPr>
            <a:lvl2pPr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2pPr>
            <a:lvl3pPr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3pPr>
            <a:lvl4pPr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4pPr>
            <a:lvl5pPr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5pPr>
            <a:lvl6pPr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6pPr>
            <a:lvl7pPr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7pPr>
            <a:lvl8pPr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8pPr>
            <a:lvl9pPr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9pPr>
          </a:lstStyle>
          <a:p>
            <a:pPr marL="0" marR="0" lvl="0" indent="0" algn="justLow" defTabSz="914400" rtl="1" eaLnBrk="0" fontAlgn="base" latinLnBrk="0" hangingPunct="0">
              <a:lnSpc>
                <a:spcPct val="100000"/>
              </a:lnSpc>
              <a:spcBef>
                <a:spcPct val="0"/>
              </a:spcBef>
              <a:spcAft>
                <a:spcPct val="0"/>
              </a:spcAft>
              <a:buClrTx/>
              <a:buSzTx/>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3551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C77BF3-655C-4009-A2CD-B274DB37630D}"/>
              </a:ext>
            </a:extLst>
          </p:cNvPr>
          <p:cNvSpPr>
            <a:spLocks noGrp="1"/>
          </p:cNvSpPr>
          <p:nvPr>
            <p:ph idx="1"/>
          </p:nvPr>
        </p:nvSpPr>
        <p:spPr/>
        <p:txBody>
          <a:bodyPr/>
          <a:lstStyle/>
          <a:p>
            <a:pPr lvl="0" rtl="1"/>
            <a:endParaRPr lang="ar-JO" b="1" dirty="0"/>
          </a:p>
          <a:p>
            <a:pPr algn="just" rtl="1">
              <a:buNone/>
            </a:pPr>
            <a:r>
              <a:rPr lang="en-US" sz="2800" b="1" dirty="0">
                <a:latin typeface="Tahoma" panose="020B0604030504040204" pitchFamily="34" charset="0"/>
                <a:ea typeface="Tahoma" panose="020B0604030504040204" pitchFamily="34" charset="0"/>
                <a:cs typeface="Tahoma" panose="020B0604030504040204" pitchFamily="34" charset="0"/>
              </a:rPr>
              <a:t>بعد تقييم</a:t>
            </a:r>
            <a:r>
              <a:rPr lang="ar-JO" sz="2800" b="1" dirty="0">
                <a:latin typeface="Tahoma" panose="020B0604030504040204" pitchFamily="34" charset="0"/>
                <a:ea typeface="Tahoma" panose="020B0604030504040204" pitchFamily="34" charset="0"/>
                <a:cs typeface="Tahoma" panose="020B0604030504040204" pitchFamily="34" charset="0"/>
              </a:rPr>
              <a:t> الطفل</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يتم</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التواصل</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مع</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ولي</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أمر</a:t>
            </a:r>
            <a:r>
              <a:rPr lang="ar-JO" sz="2800" b="1" dirty="0">
                <a:latin typeface="Tahoma" panose="020B0604030504040204" pitchFamily="34" charset="0"/>
                <a:ea typeface="Tahoma" panose="020B0604030504040204" pitchFamily="34" charset="0"/>
                <a:cs typeface="Tahoma" panose="020B0604030504040204" pitchFamily="34" charset="0"/>
              </a:rPr>
              <a:t>ه</a:t>
            </a:r>
            <a:r>
              <a:rPr lang="en-US" sz="2800" b="1" dirty="0">
                <a:latin typeface="Tahoma" panose="020B0604030504040204" pitchFamily="34" charset="0"/>
                <a:ea typeface="Tahoma" panose="020B0604030504040204" pitchFamily="34" charset="0"/>
                <a:cs typeface="Tahoma" panose="020B0604030504040204" pitchFamily="34" charset="0"/>
              </a:rPr>
              <a:t> </a:t>
            </a:r>
            <a:r>
              <a:rPr lang="ar-JO" sz="2800" b="1" dirty="0">
                <a:latin typeface="Tahoma" panose="020B0604030504040204" pitchFamily="34" charset="0"/>
                <a:ea typeface="Tahoma" panose="020B0604030504040204" pitchFamily="34" charset="0"/>
                <a:cs typeface="Tahoma" panose="020B0604030504040204" pitchFamily="34" charset="0"/>
              </a:rPr>
              <a:t>وترتيب </a:t>
            </a:r>
            <a:r>
              <a:rPr lang="en-US" sz="2800" b="1" dirty="0" err="1">
                <a:latin typeface="Tahoma" panose="020B0604030504040204" pitchFamily="34" charset="0"/>
                <a:ea typeface="Tahoma" panose="020B0604030504040204" pitchFamily="34" charset="0"/>
                <a:cs typeface="Tahoma" panose="020B0604030504040204" pitchFamily="34" charset="0"/>
              </a:rPr>
              <a:t>موعد</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لمناقشة</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نتائج</a:t>
            </a:r>
            <a:r>
              <a:rPr lang="en-US" sz="2800" b="1" dirty="0">
                <a:latin typeface="Tahoma" panose="020B0604030504040204" pitchFamily="34" charset="0"/>
                <a:ea typeface="Tahoma" panose="020B0604030504040204" pitchFamily="34" charset="0"/>
                <a:cs typeface="Tahoma" panose="020B0604030504040204" pitchFamily="34" charset="0"/>
              </a:rPr>
              <a:t> </a:t>
            </a:r>
            <a:r>
              <a:rPr lang="ar-JO" sz="2800" b="1" dirty="0">
                <a:latin typeface="Tahoma" panose="020B0604030504040204" pitchFamily="34" charset="0"/>
                <a:ea typeface="Tahoma" panose="020B0604030504040204" pitchFamily="34" charset="0"/>
                <a:cs typeface="Tahoma" panose="020B0604030504040204" pitchFamily="34" charset="0"/>
              </a:rPr>
              <a:t>ال</a:t>
            </a:r>
            <a:r>
              <a:rPr lang="en-US" sz="2800" b="1" dirty="0">
                <a:latin typeface="Tahoma" panose="020B0604030504040204" pitchFamily="34" charset="0"/>
                <a:ea typeface="Tahoma" panose="020B0604030504040204" pitchFamily="34" charset="0"/>
                <a:cs typeface="Tahoma" panose="020B0604030504040204" pitchFamily="34" charset="0"/>
              </a:rPr>
              <a:t>تقييم </a:t>
            </a:r>
            <a:r>
              <a:rPr lang="en-US" sz="2800" b="1" dirty="0" err="1">
                <a:latin typeface="Tahoma" panose="020B0604030504040204" pitchFamily="34" charset="0"/>
                <a:ea typeface="Tahoma" panose="020B0604030504040204" pitchFamily="34" charset="0"/>
                <a:cs typeface="Tahoma" panose="020B0604030504040204" pitchFamily="34" charset="0"/>
              </a:rPr>
              <a:t>مع</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أعضاء</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فريق</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التقييم</a:t>
            </a:r>
            <a:r>
              <a:rPr lang="ar-JO"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ويتم</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تلخيص</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نتائج</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التقييم</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في</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تقرير</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يتلقى</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ولي</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الأمر</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نسخة</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منه</a:t>
            </a:r>
            <a:r>
              <a:rPr lang="ar-JO"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وهذا</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التقرير</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يحدّد</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أهلية</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الطالب</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لخدمات</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التربية</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الخاصة</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وفقا</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لمعايير</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دقيقة</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معتمدة</a:t>
            </a:r>
            <a:r>
              <a:rPr lang="en-US" sz="2800" b="1" dirty="0">
                <a:latin typeface="Tahoma" panose="020B0604030504040204" pitchFamily="34" charset="0"/>
                <a:ea typeface="Tahoma" panose="020B0604030504040204" pitchFamily="34" charset="0"/>
                <a:cs typeface="Tahoma" panose="020B0604030504040204" pitchFamily="34" charset="0"/>
              </a:rPr>
              <a:t>.</a:t>
            </a:r>
          </a:p>
          <a:p>
            <a:endParaRPr lang="en-US" dirty="0"/>
          </a:p>
        </p:txBody>
      </p:sp>
      <p:sp>
        <p:nvSpPr>
          <p:cNvPr id="3" name="Title 2">
            <a:extLst>
              <a:ext uri="{FF2B5EF4-FFF2-40B4-BE49-F238E27FC236}">
                <a16:creationId xmlns:a16="http://schemas.microsoft.com/office/drawing/2014/main" id="{35757CAB-0BA9-44A9-8AC9-802C7BAA3043}"/>
              </a:ext>
            </a:extLst>
          </p:cNvPr>
          <p:cNvSpPr>
            <a:spLocks noGrp="1"/>
          </p:cNvSpPr>
          <p:nvPr>
            <p:ph type="title"/>
          </p:nvPr>
        </p:nvSpPr>
        <p:spPr/>
        <p:txBody>
          <a:bodyPr/>
          <a:lstStyle/>
          <a:p>
            <a:pPr algn="ctr" rtl="1"/>
            <a:r>
              <a:rPr lang="en-US" b="1" dirty="0" err="1">
                <a:solidFill>
                  <a:srgbClr val="7030A0"/>
                </a:solidFill>
                <a:latin typeface="Tahoma" panose="020B0604030504040204" pitchFamily="34" charset="0"/>
                <a:ea typeface="Tahoma" panose="020B0604030504040204" pitchFamily="34" charset="0"/>
                <a:cs typeface="Tahoma" panose="020B0604030504040204" pitchFamily="34" charset="0"/>
              </a:rPr>
              <a:t>ما</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 بعد </a:t>
            </a:r>
            <a:r>
              <a:rPr lang="en-US" b="1" dirty="0" err="1">
                <a:solidFill>
                  <a:srgbClr val="7030A0"/>
                </a:solidFill>
                <a:latin typeface="Tahoma" panose="020B0604030504040204" pitchFamily="34" charset="0"/>
                <a:ea typeface="Tahoma" panose="020B0604030504040204" pitchFamily="34" charset="0"/>
                <a:cs typeface="Tahoma" panose="020B0604030504040204" pitchFamily="34" charset="0"/>
              </a:rPr>
              <a:t>التقييم</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 (After the Evaluation)</a:t>
            </a:r>
          </a:p>
        </p:txBody>
      </p:sp>
    </p:spTree>
    <p:extLst>
      <p:ext uri="{BB962C8B-B14F-4D97-AF65-F5344CB8AC3E}">
        <p14:creationId xmlns:p14="http://schemas.microsoft.com/office/powerpoint/2010/main" val="2905300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B940452-B527-45D7-8850-7DBFC300E0F0}"/>
              </a:ext>
            </a:extLst>
          </p:cNvPr>
          <p:cNvSpPr>
            <a:spLocks noGrp="1"/>
          </p:cNvSpPr>
          <p:nvPr>
            <p:ph idx="1"/>
          </p:nvPr>
        </p:nvSpPr>
        <p:spPr/>
        <p:txBody>
          <a:bodyPr>
            <a:normAutofit/>
          </a:bodyPr>
          <a:lstStyle/>
          <a:p>
            <a:pPr algn="just" rtl="1">
              <a:buNone/>
            </a:pPr>
            <a:r>
              <a:rPr lang="ar-JO" sz="2800" b="1" dirty="0">
                <a:latin typeface="Tahoma" panose="020B0604030504040204" pitchFamily="34" charset="0"/>
                <a:ea typeface="Tahoma" panose="020B0604030504040204" pitchFamily="34" charset="0"/>
                <a:cs typeface="Tahoma" panose="020B0604030504040204" pitchFamily="34" charset="0"/>
              </a:rPr>
              <a:t>عند اتخاذ قرار بأهلية الطالب لتلقي خدمات التربية الخاصة، ي</a:t>
            </a:r>
            <a:r>
              <a:rPr lang="ar-SA" sz="2800" b="1" dirty="0">
                <a:latin typeface="Tahoma" panose="020B0604030504040204" pitchFamily="34" charset="0"/>
                <a:ea typeface="Tahoma" panose="020B0604030504040204" pitchFamily="34" charset="0"/>
                <a:cs typeface="Tahoma" panose="020B0604030504040204" pitchFamily="34" charset="0"/>
              </a:rPr>
              <a:t>تم تشكيل فريق (لجنة) للبرنامج التربوي الفردي. و</a:t>
            </a:r>
            <a:r>
              <a:rPr lang="en-US" sz="2800" b="1" dirty="0" err="1">
                <a:latin typeface="Tahoma" panose="020B0604030504040204" pitchFamily="34" charset="0"/>
                <a:ea typeface="Tahoma" panose="020B0604030504040204" pitchFamily="34" charset="0"/>
                <a:cs typeface="Tahoma" panose="020B0604030504040204" pitchFamily="34" charset="0"/>
              </a:rPr>
              <a:t>غالبا</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ما</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يتألف</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الفريق</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من</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معلم</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التربية</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الخاصة</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ومعلم</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التعليم</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العام</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والمتخصصين</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في</a:t>
            </a:r>
            <a:r>
              <a:rPr lang="en-US" sz="2800" b="1" dirty="0">
                <a:latin typeface="Tahoma" panose="020B0604030504040204" pitchFamily="34" charset="0"/>
                <a:ea typeface="Tahoma" panose="020B0604030504040204" pitchFamily="34" charset="0"/>
                <a:cs typeface="Tahoma" panose="020B0604030504040204" pitchFamily="34" charset="0"/>
              </a:rPr>
              <a:t> </a:t>
            </a:r>
            <a:r>
              <a:rPr lang="ar-JO" sz="2800" b="1" dirty="0">
                <a:latin typeface="Tahoma" panose="020B0604030504040204" pitchFamily="34" charset="0"/>
                <a:ea typeface="Tahoma" panose="020B0604030504040204" pitchFamily="34" charset="0"/>
                <a:cs typeface="Tahoma" panose="020B0604030504040204" pitchFamily="34" charset="0"/>
              </a:rPr>
              <a:t>الخدمات الداعمة. </a:t>
            </a:r>
            <a:r>
              <a:rPr lang="en-US" sz="2800" b="1" dirty="0" err="1">
                <a:latin typeface="Tahoma" panose="020B0604030504040204" pitchFamily="34" charset="0"/>
                <a:ea typeface="Tahoma" panose="020B0604030504040204" pitchFamily="34" charset="0"/>
                <a:cs typeface="Tahoma" panose="020B0604030504040204" pitchFamily="34" charset="0"/>
              </a:rPr>
              <a:t>كما</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يضم</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الفريق</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الطالب</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حيثما</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كان</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ذلك</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مناسبا</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وولي</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err="1">
                <a:latin typeface="Tahoma" panose="020B0604030504040204" pitchFamily="34" charset="0"/>
                <a:ea typeface="Tahoma" panose="020B0604030504040204" pitchFamily="34" charset="0"/>
                <a:cs typeface="Tahoma" panose="020B0604030504040204" pitchFamily="34" charset="0"/>
              </a:rPr>
              <a:t>أمر</a:t>
            </a:r>
            <a:r>
              <a:rPr lang="ar-JO" sz="2800" b="1" dirty="0">
                <a:latin typeface="Tahoma" panose="020B0604030504040204" pitchFamily="34" charset="0"/>
                <a:ea typeface="Tahoma" panose="020B0604030504040204" pitchFamily="34" charset="0"/>
                <a:cs typeface="Tahoma" panose="020B0604030504040204" pitchFamily="34" charset="0"/>
              </a:rPr>
              <a:t>ه.</a:t>
            </a:r>
            <a:r>
              <a:rPr lang="en-US" sz="2800" b="1" dirty="0">
                <a:latin typeface="Tahoma" panose="020B0604030504040204" pitchFamily="34" charset="0"/>
                <a:ea typeface="Tahoma" panose="020B0604030504040204" pitchFamily="34" charset="0"/>
                <a:cs typeface="Tahoma" panose="020B0604030504040204" pitchFamily="34" charset="0"/>
              </a:rPr>
              <a:t> </a:t>
            </a:r>
            <a:endParaRPr lang="ar-JO" sz="2800" b="1" dirty="0">
              <a:latin typeface="Tahoma" panose="020B0604030504040204" pitchFamily="34" charset="0"/>
              <a:ea typeface="Tahoma" panose="020B0604030504040204" pitchFamily="34" charset="0"/>
              <a:cs typeface="Tahoma" panose="020B0604030504040204" pitchFamily="34" charset="0"/>
            </a:endParaRPr>
          </a:p>
        </p:txBody>
      </p:sp>
      <p:sp>
        <p:nvSpPr>
          <p:cNvPr id="3" name="Title 2">
            <a:extLst>
              <a:ext uri="{FF2B5EF4-FFF2-40B4-BE49-F238E27FC236}">
                <a16:creationId xmlns:a16="http://schemas.microsoft.com/office/drawing/2014/main" id="{69BDE567-01AA-478E-A928-5A72340CAC2E}"/>
              </a:ext>
            </a:extLst>
          </p:cNvPr>
          <p:cNvSpPr>
            <a:spLocks noGrp="1"/>
          </p:cNvSpPr>
          <p:nvPr>
            <p:ph type="title"/>
          </p:nvPr>
        </p:nvSpPr>
        <p:spPr/>
        <p:txBody>
          <a:bodyPr>
            <a:normAutofit fontScale="90000"/>
          </a:bodyPr>
          <a:lstStyle/>
          <a:p>
            <a:pPr algn="ctr" rtl="1"/>
            <a:br>
              <a:rPr lang="ar-JO" b="1" dirty="0">
                <a:latin typeface="Tahoma" panose="020B0604030504040204" pitchFamily="34" charset="0"/>
                <a:ea typeface="Tahoma" panose="020B0604030504040204" pitchFamily="34" charset="0"/>
                <a:cs typeface="Tahoma" panose="020B0604030504040204" pitchFamily="34" charset="0"/>
              </a:rPr>
            </a:br>
            <a:r>
              <a:rPr lang="ar-JO" b="1" dirty="0">
                <a:solidFill>
                  <a:srgbClr val="7030A0"/>
                </a:solidFill>
                <a:latin typeface="Tahoma" panose="020B0604030504040204" pitchFamily="34" charset="0"/>
                <a:ea typeface="Tahoma" panose="020B0604030504040204" pitchFamily="34" charset="0"/>
                <a:cs typeface="Tahoma" panose="020B0604030504040204" pitchFamily="34" charset="0"/>
              </a:rPr>
              <a:t>الوحدة 3: فريق البرنامج التربوي الفردي</a:t>
            </a:r>
            <a:br>
              <a:rPr lang="en-US" dirty="0">
                <a:solidFill>
                  <a:srgbClr val="7030A0"/>
                </a:solidFill>
                <a:latin typeface="Tahoma" panose="020B0604030504040204" pitchFamily="34" charset="0"/>
                <a:ea typeface="Tahoma" panose="020B0604030504040204" pitchFamily="34" charset="0"/>
                <a:cs typeface="Tahoma" panose="020B0604030504040204" pitchFamily="34" charset="0"/>
              </a:rPr>
            </a:b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Unit 3: The IEP Team</a:t>
            </a:r>
            <a:br>
              <a:rPr lang="en-US" dirty="0">
                <a:latin typeface="Tahoma" panose="020B0604030504040204" pitchFamily="34" charset="0"/>
                <a:ea typeface="Tahoma" panose="020B0604030504040204" pitchFamily="34" charset="0"/>
                <a:cs typeface="Tahoma" panose="020B0604030504040204" pitchFamily="34" charset="0"/>
              </a:rPr>
            </a:br>
            <a:endParaRPr lang="en-US"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a:extLst>
              <a:ext uri="{FF2B5EF4-FFF2-40B4-BE49-F238E27FC236}">
                <a16:creationId xmlns:a16="http://schemas.microsoft.com/office/drawing/2014/main" id="{D6366E34-2A68-4F20-8BCB-ECE57C841CF1}"/>
              </a:ext>
            </a:extLst>
          </p:cNvPr>
          <p:cNvPicPr>
            <a:picLocks noChangeAspect="1"/>
          </p:cNvPicPr>
          <p:nvPr/>
        </p:nvPicPr>
        <p:blipFill>
          <a:blip r:embed="rId2"/>
          <a:stretch>
            <a:fillRect/>
          </a:stretch>
        </p:blipFill>
        <p:spPr>
          <a:xfrm>
            <a:off x="3362281" y="3244180"/>
            <a:ext cx="2162175" cy="2114550"/>
          </a:xfrm>
          <a:prstGeom prst="rect">
            <a:avLst/>
          </a:prstGeom>
        </p:spPr>
      </p:pic>
    </p:spTree>
    <p:extLst>
      <p:ext uri="{BB962C8B-B14F-4D97-AF65-F5344CB8AC3E}">
        <p14:creationId xmlns:p14="http://schemas.microsoft.com/office/powerpoint/2010/main" val="1700946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B15722-52E9-4FEA-9509-52D358CA6F5D}"/>
              </a:ext>
            </a:extLst>
          </p:cNvPr>
          <p:cNvSpPr>
            <a:spLocks noGrp="1"/>
          </p:cNvSpPr>
          <p:nvPr>
            <p:ph idx="1"/>
          </p:nvPr>
        </p:nvSpPr>
        <p:spPr/>
        <p:txBody>
          <a:bodyPr>
            <a:normAutofit/>
          </a:bodyPr>
          <a:lstStyle/>
          <a:p>
            <a:pPr algn="just" rtl="1">
              <a:lnSpc>
                <a:spcPct val="110000"/>
              </a:lnSpc>
              <a:spcBef>
                <a:spcPts val="0"/>
              </a:spcBef>
              <a:spcAft>
                <a:spcPts val="0"/>
              </a:spcAft>
            </a:pPr>
            <a:r>
              <a:rPr lang="en-US" sz="2200" b="1" dirty="0" err="1">
                <a:latin typeface="Tahoma" panose="020B0604030504040204" pitchFamily="34" charset="0"/>
                <a:ea typeface="Tahoma" panose="020B0604030504040204" pitchFamily="34" charset="0"/>
                <a:cs typeface="Tahoma" panose="020B0604030504040204" pitchFamily="34" charset="0"/>
              </a:rPr>
              <a:t>يقوم</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منسق</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الفريق</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بتحديد</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موعد</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اجتماع</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لوضع</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البرنامج</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التربوي</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الفردي</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للطالب</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وفي</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الاجتماع</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يتم</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إعداد</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نسخة</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أولية</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من</a:t>
            </a:r>
            <a:r>
              <a:rPr lang="en-US" sz="2200" b="1" dirty="0">
                <a:latin typeface="Tahoma" panose="020B0604030504040204" pitchFamily="34" charset="0"/>
                <a:ea typeface="Tahoma" panose="020B0604030504040204" pitchFamily="34" charset="0"/>
                <a:cs typeface="Tahoma" panose="020B0604030504040204" pitchFamily="34" charset="0"/>
              </a:rPr>
              <a:t> </a:t>
            </a:r>
            <a:r>
              <a:rPr lang="ar-JO" sz="2200" b="1" dirty="0">
                <a:latin typeface="Tahoma" panose="020B0604030504040204" pitchFamily="34" charset="0"/>
                <a:ea typeface="Tahoma" panose="020B0604030504040204" pitchFamily="34" charset="0"/>
                <a:cs typeface="Tahoma" panose="020B0604030504040204" pitchFamily="34" charset="0"/>
              </a:rPr>
              <a:t>البرنامج التربوي الفردي </a:t>
            </a:r>
            <a:r>
              <a:rPr lang="en-US" sz="2200" b="1" dirty="0" err="1">
                <a:latin typeface="Tahoma" panose="020B0604030504040204" pitchFamily="34" charset="0"/>
                <a:ea typeface="Tahoma" panose="020B0604030504040204" pitchFamily="34" charset="0"/>
                <a:cs typeface="Tahoma" panose="020B0604030504040204" pitchFamily="34" charset="0"/>
              </a:rPr>
              <a:t>للطالب</a:t>
            </a:r>
            <a:r>
              <a:rPr lang="ar-JO"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ويجب</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أن</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تتضمن</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النسخة</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الأولية</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ما</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يلي</a:t>
            </a:r>
            <a:r>
              <a:rPr lang="en-US" sz="2200" b="1" dirty="0">
                <a:latin typeface="Tahoma" panose="020B0604030504040204" pitchFamily="34" charset="0"/>
                <a:ea typeface="Tahoma" panose="020B0604030504040204" pitchFamily="34" charset="0"/>
                <a:cs typeface="Tahoma" panose="020B0604030504040204" pitchFamily="34" charset="0"/>
              </a:rPr>
              <a:t>:</a:t>
            </a:r>
          </a:p>
          <a:p>
            <a:pPr lvl="0" algn="just" rtl="1">
              <a:lnSpc>
                <a:spcPct val="110000"/>
              </a:lnSpc>
              <a:spcBef>
                <a:spcPts val="0"/>
              </a:spcBef>
              <a:spcAft>
                <a:spcPts val="0"/>
              </a:spcAft>
              <a:buNone/>
            </a:pPr>
            <a:r>
              <a:rPr lang="ar-JO" sz="2200" b="1" dirty="0">
                <a:latin typeface="Tahoma" panose="020B0604030504040204" pitchFamily="34" charset="0"/>
                <a:ea typeface="Tahoma" panose="020B0604030504040204" pitchFamily="34" charset="0"/>
                <a:cs typeface="Tahoma" panose="020B0604030504040204" pitchFamily="34" charset="0"/>
              </a:rPr>
              <a:t>1. </a:t>
            </a:r>
            <a:r>
              <a:rPr lang="en-US" sz="2200" b="1" dirty="0" err="1">
                <a:latin typeface="Tahoma" panose="020B0604030504040204" pitchFamily="34" charset="0"/>
                <a:ea typeface="Tahoma" panose="020B0604030504040204" pitchFamily="34" charset="0"/>
                <a:cs typeface="Tahoma" panose="020B0604030504040204" pitchFamily="34" charset="0"/>
              </a:rPr>
              <a:t>المستويات</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الحالية</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للتحصيل</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الأكاديمي</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والأداء</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الوظيفي</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للطفل</a:t>
            </a:r>
            <a:r>
              <a:rPr lang="en-US" sz="2200" b="1" dirty="0">
                <a:latin typeface="Tahoma" panose="020B0604030504040204" pitchFamily="34" charset="0"/>
                <a:ea typeface="Tahoma" panose="020B0604030504040204" pitchFamily="34" charset="0"/>
                <a:cs typeface="Tahoma" panose="020B0604030504040204" pitchFamily="34" charset="0"/>
              </a:rPr>
              <a:t> </a:t>
            </a:r>
          </a:p>
          <a:p>
            <a:pPr lvl="0" algn="just" rtl="1">
              <a:lnSpc>
                <a:spcPct val="110000"/>
              </a:lnSpc>
              <a:spcBef>
                <a:spcPts val="0"/>
              </a:spcBef>
              <a:spcAft>
                <a:spcPts val="0"/>
              </a:spcAft>
            </a:pPr>
            <a:r>
              <a:rPr lang="ar-JO" sz="2200" b="1" dirty="0">
                <a:latin typeface="Tahoma" panose="020B0604030504040204" pitchFamily="34" charset="0"/>
                <a:ea typeface="Tahoma" panose="020B0604030504040204" pitchFamily="34" charset="0"/>
                <a:cs typeface="Tahoma" panose="020B0604030504040204" pitchFamily="34" charset="0"/>
              </a:rPr>
              <a:t>2. </a:t>
            </a:r>
            <a:r>
              <a:rPr lang="en-US" sz="2200" b="1" dirty="0" err="1">
                <a:latin typeface="Tahoma" panose="020B0604030504040204" pitchFamily="34" charset="0"/>
                <a:ea typeface="Tahoma" panose="020B0604030504040204" pitchFamily="34" charset="0"/>
                <a:cs typeface="Tahoma" panose="020B0604030504040204" pitchFamily="34" charset="0"/>
              </a:rPr>
              <a:t>أهداف</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سنوية</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قابلة</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للقياس</a:t>
            </a:r>
            <a:endParaRPr lang="en-US" sz="2200" b="1" dirty="0">
              <a:latin typeface="Tahoma" panose="020B0604030504040204" pitchFamily="34" charset="0"/>
              <a:ea typeface="Tahoma" panose="020B0604030504040204" pitchFamily="34" charset="0"/>
              <a:cs typeface="Tahoma" panose="020B0604030504040204" pitchFamily="34" charset="0"/>
            </a:endParaRPr>
          </a:p>
          <a:p>
            <a:pPr lvl="0" algn="just" rtl="1">
              <a:lnSpc>
                <a:spcPct val="110000"/>
              </a:lnSpc>
              <a:spcBef>
                <a:spcPts val="0"/>
              </a:spcBef>
              <a:spcAft>
                <a:spcPts val="0"/>
              </a:spcAft>
            </a:pPr>
            <a:r>
              <a:rPr lang="ar-JO" sz="2200" b="1" dirty="0">
                <a:latin typeface="Tahoma" panose="020B0604030504040204" pitchFamily="34" charset="0"/>
                <a:ea typeface="Tahoma" panose="020B0604030504040204" pitchFamily="34" charset="0"/>
                <a:cs typeface="Tahoma" panose="020B0604030504040204" pitchFamily="34" charset="0"/>
              </a:rPr>
              <a:t>3. </a:t>
            </a:r>
            <a:r>
              <a:rPr lang="en-US" sz="2200" b="1" dirty="0" err="1">
                <a:latin typeface="Tahoma" panose="020B0604030504040204" pitchFamily="34" charset="0"/>
                <a:ea typeface="Tahoma" panose="020B0604030504040204" pitchFamily="34" charset="0"/>
                <a:cs typeface="Tahoma" panose="020B0604030504040204" pitchFamily="34" charset="0"/>
              </a:rPr>
              <a:t>التربية</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الخاصة</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والخدمات</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المساندة</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التي</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سيتلقاها</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الطالب</a:t>
            </a:r>
            <a:endParaRPr lang="en-US" sz="2200" b="1" dirty="0">
              <a:latin typeface="Tahoma" panose="020B0604030504040204" pitchFamily="34" charset="0"/>
              <a:ea typeface="Tahoma" panose="020B0604030504040204" pitchFamily="34" charset="0"/>
              <a:cs typeface="Tahoma" panose="020B0604030504040204" pitchFamily="34" charset="0"/>
            </a:endParaRPr>
          </a:p>
          <a:p>
            <a:pPr lvl="0" algn="just" rtl="1">
              <a:lnSpc>
                <a:spcPct val="110000"/>
              </a:lnSpc>
              <a:spcBef>
                <a:spcPts val="0"/>
              </a:spcBef>
              <a:spcAft>
                <a:spcPts val="0"/>
              </a:spcAft>
            </a:pPr>
            <a:r>
              <a:rPr lang="ar-JO" sz="2200" b="1" dirty="0">
                <a:latin typeface="Tahoma" panose="020B0604030504040204" pitchFamily="34" charset="0"/>
                <a:ea typeface="Tahoma" panose="020B0604030504040204" pitchFamily="34" charset="0"/>
                <a:cs typeface="Tahoma" panose="020B0604030504040204" pitchFamily="34" charset="0"/>
              </a:rPr>
              <a:t>4. </a:t>
            </a:r>
            <a:r>
              <a:rPr lang="en-US" sz="2200" b="1" dirty="0" err="1">
                <a:latin typeface="Tahoma" panose="020B0604030504040204" pitchFamily="34" charset="0"/>
                <a:ea typeface="Tahoma" panose="020B0604030504040204" pitchFamily="34" charset="0"/>
                <a:cs typeface="Tahoma" panose="020B0604030504040204" pitchFamily="34" charset="0"/>
              </a:rPr>
              <a:t>كيفية</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تقديم</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الخدمات</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في</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بيئة</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دامجة</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أو</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أقل</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تقييدا</a:t>
            </a:r>
            <a:r>
              <a:rPr lang="en-US" sz="2200" b="1" dirty="0">
                <a:latin typeface="Tahoma" panose="020B0604030504040204" pitchFamily="34" charset="0"/>
                <a:ea typeface="Tahoma" panose="020B0604030504040204" pitchFamily="34" charset="0"/>
                <a:cs typeface="Tahoma" panose="020B0604030504040204" pitchFamily="34" charset="0"/>
              </a:rPr>
              <a:t> </a:t>
            </a:r>
          </a:p>
          <a:p>
            <a:pPr lvl="0" algn="just" rtl="1">
              <a:lnSpc>
                <a:spcPct val="110000"/>
              </a:lnSpc>
              <a:spcBef>
                <a:spcPts val="0"/>
              </a:spcBef>
              <a:spcAft>
                <a:spcPts val="0"/>
              </a:spcAft>
            </a:pPr>
            <a:r>
              <a:rPr lang="ar-JO" sz="2200" b="1" dirty="0">
                <a:latin typeface="Tahoma" panose="020B0604030504040204" pitchFamily="34" charset="0"/>
                <a:ea typeface="Tahoma" panose="020B0604030504040204" pitchFamily="34" charset="0"/>
                <a:cs typeface="Tahoma" panose="020B0604030504040204" pitchFamily="34" charset="0"/>
              </a:rPr>
              <a:t>5. </a:t>
            </a:r>
            <a:r>
              <a:rPr lang="en-US" sz="2200" b="1" dirty="0" err="1">
                <a:latin typeface="Tahoma" panose="020B0604030504040204" pitchFamily="34" charset="0"/>
                <a:ea typeface="Tahoma" panose="020B0604030504040204" pitchFamily="34" charset="0"/>
                <a:cs typeface="Tahoma" panose="020B0604030504040204" pitchFamily="34" charset="0"/>
              </a:rPr>
              <a:t>كمية</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الخدمات</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وتواترها</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وموقعها</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ومدتها</a:t>
            </a:r>
            <a:endParaRPr lang="en-US" sz="2200" b="1" dirty="0">
              <a:latin typeface="Tahoma" panose="020B0604030504040204" pitchFamily="34" charset="0"/>
              <a:ea typeface="Tahoma" panose="020B0604030504040204" pitchFamily="34" charset="0"/>
              <a:cs typeface="Tahoma" panose="020B0604030504040204" pitchFamily="34" charset="0"/>
            </a:endParaRPr>
          </a:p>
          <a:p>
            <a:pPr lvl="0" algn="just" rtl="1">
              <a:lnSpc>
                <a:spcPct val="110000"/>
              </a:lnSpc>
              <a:spcBef>
                <a:spcPts val="0"/>
              </a:spcBef>
              <a:spcAft>
                <a:spcPts val="0"/>
              </a:spcAft>
            </a:pPr>
            <a:r>
              <a:rPr lang="ar-JO" sz="2200" b="1" dirty="0">
                <a:latin typeface="Tahoma" panose="020B0604030504040204" pitchFamily="34" charset="0"/>
                <a:ea typeface="Tahoma" panose="020B0604030504040204" pitchFamily="34" charset="0"/>
                <a:cs typeface="Tahoma" panose="020B0604030504040204" pitchFamily="34" charset="0"/>
              </a:rPr>
              <a:t>6. </a:t>
            </a:r>
            <a:r>
              <a:rPr lang="en-US" sz="2200" b="1" dirty="0" err="1">
                <a:latin typeface="Tahoma" panose="020B0604030504040204" pitchFamily="34" charset="0"/>
                <a:ea typeface="Tahoma" panose="020B0604030504040204" pitchFamily="34" charset="0"/>
                <a:cs typeface="Tahoma" panose="020B0604030504040204" pitchFamily="34" charset="0"/>
              </a:rPr>
              <a:t>البيئة</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التي</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ستُقدم</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فيها</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الخدمات</a:t>
            </a:r>
            <a:endParaRPr lang="en-US" sz="2200" b="1" dirty="0">
              <a:latin typeface="Tahoma" panose="020B0604030504040204" pitchFamily="34" charset="0"/>
              <a:ea typeface="Tahoma" panose="020B0604030504040204" pitchFamily="34" charset="0"/>
              <a:cs typeface="Tahoma" panose="020B0604030504040204" pitchFamily="34" charset="0"/>
            </a:endParaRPr>
          </a:p>
          <a:p>
            <a:pPr lvl="0" algn="just" rtl="1">
              <a:lnSpc>
                <a:spcPct val="110000"/>
              </a:lnSpc>
              <a:spcBef>
                <a:spcPts val="0"/>
              </a:spcBef>
              <a:spcAft>
                <a:spcPts val="0"/>
              </a:spcAft>
            </a:pPr>
            <a:r>
              <a:rPr lang="ar-JO" sz="2200" b="1" dirty="0">
                <a:latin typeface="Tahoma" panose="020B0604030504040204" pitchFamily="34" charset="0"/>
                <a:ea typeface="Tahoma" panose="020B0604030504040204" pitchFamily="34" charset="0"/>
                <a:cs typeface="Tahoma" panose="020B0604030504040204" pitchFamily="34" charset="0"/>
              </a:rPr>
              <a:t>7. </a:t>
            </a:r>
            <a:r>
              <a:rPr lang="en-US" sz="2200" b="1" dirty="0" err="1">
                <a:latin typeface="Tahoma" panose="020B0604030504040204" pitchFamily="34" charset="0"/>
                <a:ea typeface="Tahoma" panose="020B0604030504040204" pitchFamily="34" charset="0"/>
                <a:cs typeface="Tahoma" panose="020B0604030504040204" pitchFamily="34" charset="0"/>
              </a:rPr>
              <a:t>التكييفات</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والتسهيلات</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والمساعدات</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الإضافية</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مثل</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التكنولوجيا</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المساعدة</a:t>
            </a:r>
            <a:endParaRPr lang="en-US" sz="2200" b="1" dirty="0">
              <a:latin typeface="Tahoma" panose="020B0604030504040204" pitchFamily="34" charset="0"/>
              <a:ea typeface="Tahoma" panose="020B0604030504040204" pitchFamily="34" charset="0"/>
              <a:cs typeface="Tahoma" panose="020B0604030504040204" pitchFamily="34" charset="0"/>
            </a:endParaRPr>
          </a:p>
          <a:p>
            <a:pPr algn="just" rtl="1">
              <a:lnSpc>
                <a:spcPct val="110000"/>
              </a:lnSpc>
              <a:spcBef>
                <a:spcPts val="0"/>
              </a:spcBef>
              <a:spcAft>
                <a:spcPts val="0"/>
              </a:spcAft>
            </a:pPr>
            <a:r>
              <a:rPr lang="en-US" sz="2200" b="1" dirty="0" err="1">
                <a:latin typeface="Tahoma" panose="020B0604030504040204" pitchFamily="34" charset="0"/>
                <a:ea typeface="Tahoma" panose="020B0604030504040204" pitchFamily="34" charset="0"/>
                <a:cs typeface="Tahoma" panose="020B0604030504040204" pitchFamily="34" charset="0"/>
              </a:rPr>
              <a:t>ويجب</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الحصول</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على</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موافقة</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الوالدين</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على</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النسخة</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الأولية</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من</a:t>
            </a:r>
            <a:r>
              <a:rPr lang="en-US" sz="2200" b="1" dirty="0">
                <a:latin typeface="Tahoma" panose="020B0604030504040204" pitchFamily="34" charset="0"/>
                <a:ea typeface="Tahoma" panose="020B0604030504040204" pitchFamily="34" charset="0"/>
                <a:cs typeface="Tahoma" panose="020B0604030504040204" pitchFamily="34" charset="0"/>
              </a:rPr>
              <a:t> </a:t>
            </a:r>
            <a:r>
              <a:rPr lang="en-US" sz="2200" b="1" dirty="0" err="1">
                <a:latin typeface="Tahoma" panose="020B0604030504040204" pitchFamily="34" charset="0"/>
                <a:ea typeface="Tahoma" panose="020B0604030504040204" pitchFamily="34" charset="0"/>
                <a:cs typeface="Tahoma" panose="020B0604030504040204" pitchFamily="34" charset="0"/>
              </a:rPr>
              <a:t>البرنامج</a:t>
            </a:r>
            <a:r>
              <a:rPr lang="en-US" sz="2200" b="1" dirty="0">
                <a:latin typeface="Tahoma" panose="020B0604030504040204" pitchFamily="34" charset="0"/>
                <a:ea typeface="Tahoma" panose="020B0604030504040204" pitchFamily="34" charset="0"/>
                <a:cs typeface="Tahoma" panose="020B0604030504040204" pitchFamily="34" charset="0"/>
              </a:rPr>
              <a:t>. </a:t>
            </a:r>
          </a:p>
          <a:p>
            <a:endParaRPr lang="en-US" dirty="0"/>
          </a:p>
        </p:txBody>
      </p:sp>
      <p:sp>
        <p:nvSpPr>
          <p:cNvPr id="3" name="Title 2">
            <a:extLst>
              <a:ext uri="{FF2B5EF4-FFF2-40B4-BE49-F238E27FC236}">
                <a16:creationId xmlns:a16="http://schemas.microsoft.com/office/drawing/2014/main" id="{7D720F53-9789-48CB-B2DC-80DBFFB65BE9}"/>
              </a:ext>
            </a:extLst>
          </p:cNvPr>
          <p:cNvSpPr>
            <a:spLocks noGrp="1"/>
          </p:cNvSpPr>
          <p:nvPr>
            <p:ph type="title"/>
          </p:nvPr>
        </p:nvSpPr>
        <p:spPr/>
        <p:txBody>
          <a:bodyPr>
            <a:normAutofit fontScale="90000"/>
          </a:bodyPr>
          <a:lstStyle/>
          <a:p>
            <a:pPr algn="ct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بعد </a:t>
            </a:r>
            <a:r>
              <a:rPr lang="en-US" b="1" dirty="0" err="1">
                <a:solidFill>
                  <a:srgbClr val="7030A0"/>
                </a:solidFill>
                <a:latin typeface="Tahoma" panose="020B0604030504040204" pitchFamily="34" charset="0"/>
                <a:ea typeface="Tahoma" panose="020B0604030504040204" pitchFamily="34" charset="0"/>
                <a:cs typeface="Tahoma" panose="020B0604030504040204" pitchFamily="34" charset="0"/>
              </a:rPr>
              <a:t>تحديد</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7030A0"/>
                </a:solidFill>
                <a:latin typeface="Tahoma" panose="020B0604030504040204" pitchFamily="34" charset="0"/>
                <a:ea typeface="Tahoma" panose="020B0604030504040204" pitchFamily="34" charset="0"/>
                <a:cs typeface="Tahoma" panose="020B0604030504040204" pitchFamily="34" charset="0"/>
              </a:rPr>
              <a:t>أهلية</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7030A0"/>
                </a:solidFill>
                <a:latin typeface="Tahoma" panose="020B0604030504040204" pitchFamily="34" charset="0"/>
                <a:ea typeface="Tahoma" panose="020B0604030504040204" pitchFamily="34" charset="0"/>
                <a:cs typeface="Tahoma" panose="020B0604030504040204" pitchFamily="34" charset="0"/>
              </a:rPr>
              <a:t>الطالب</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7030A0"/>
                </a:solidFill>
                <a:latin typeface="Tahoma" panose="020B0604030504040204" pitchFamily="34" charset="0"/>
                <a:ea typeface="Tahoma" panose="020B0604030504040204" pitchFamily="34" charset="0"/>
                <a:cs typeface="Tahoma" panose="020B0604030504040204" pitchFamily="34" charset="0"/>
              </a:rPr>
              <a:t>لخدمات</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7030A0"/>
                </a:solidFill>
                <a:latin typeface="Tahoma" panose="020B0604030504040204" pitchFamily="34" charset="0"/>
                <a:ea typeface="Tahoma" panose="020B0604030504040204" pitchFamily="34" charset="0"/>
                <a:cs typeface="Tahoma" panose="020B0604030504040204" pitchFamily="34" charset="0"/>
              </a:rPr>
              <a:t>التربية</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7030A0"/>
                </a:solidFill>
                <a:latin typeface="Tahoma" panose="020B0604030504040204" pitchFamily="34" charset="0"/>
                <a:ea typeface="Tahoma" panose="020B0604030504040204" pitchFamily="34" charset="0"/>
                <a:cs typeface="Tahoma" panose="020B0604030504040204" pitchFamily="34" charset="0"/>
              </a:rPr>
              <a:t>الخاصة</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7030A0"/>
                </a:solidFill>
                <a:latin typeface="Tahoma" panose="020B0604030504040204" pitchFamily="34" charset="0"/>
                <a:ea typeface="Tahoma" panose="020B0604030504040204" pitchFamily="34" charset="0"/>
                <a:cs typeface="Tahoma" panose="020B0604030504040204" pitchFamily="34" charset="0"/>
              </a:rPr>
              <a:t>والخدمات</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7030A0"/>
                </a:solidFill>
                <a:latin typeface="Tahoma" panose="020B0604030504040204" pitchFamily="34" charset="0"/>
                <a:ea typeface="Tahoma" panose="020B0604030504040204" pitchFamily="34" charset="0"/>
                <a:cs typeface="Tahoma" panose="020B0604030504040204" pitchFamily="34" charset="0"/>
              </a:rPr>
              <a:t>المس</a:t>
            </a:r>
            <a:r>
              <a:rPr lang="ar-JO" b="1" dirty="0">
                <a:solidFill>
                  <a:srgbClr val="7030A0"/>
                </a:solidFill>
                <a:latin typeface="Tahoma" panose="020B0604030504040204" pitchFamily="34" charset="0"/>
                <a:ea typeface="Tahoma" panose="020B0604030504040204" pitchFamily="34" charset="0"/>
                <a:cs typeface="Tahoma" panose="020B0604030504040204" pitchFamily="34" charset="0"/>
              </a:rPr>
              <a:t>ا</a:t>
            </a:r>
            <a:r>
              <a:rPr lang="en-US" b="1" dirty="0" err="1">
                <a:solidFill>
                  <a:srgbClr val="7030A0"/>
                </a:solidFill>
                <a:latin typeface="Tahoma" panose="020B0604030504040204" pitchFamily="34" charset="0"/>
                <a:ea typeface="Tahoma" panose="020B0604030504040204" pitchFamily="34" charset="0"/>
                <a:cs typeface="Tahoma" panose="020B0604030504040204" pitchFamily="34" charset="0"/>
              </a:rPr>
              <a:t>ندة</a:t>
            </a:r>
            <a:endParaRPr lang="en-US" b="1" dirty="0">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37641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EE7A4A-7D0E-4145-8072-83BD491D7D42}"/>
              </a:ext>
            </a:extLst>
          </p:cNvPr>
          <p:cNvSpPr>
            <a:spLocks noGrp="1"/>
          </p:cNvSpPr>
          <p:nvPr>
            <p:ph idx="1"/>
          </p:nvPr>
        </p:nvSpPr>
        <p:spPr/>
        <p:txBody>
          <a:bodyPr/>
          <a:lstStyle/>
          <a:p>
            <a:pPr algn="just" rtl="1">
              <a:buNone/>
            </a:pPr>
            <a:r>
              <a:rPr lang="en-US" sz="2000" b="1" dirty="0" err="1">
                <a:latin typeface="Tahoma" panose="020B0604030504040204" pitchFamily="34" charset="0"/>
                <a:ea typeface="Tahoma" panose="020B0604030504040204" pitchFamily="34" charset="0"/>
                <a:cs typeface="Tahoma" panose="020B0604030504040204" pitchFamily="34" charset="0"/>
              </a:rPr>
              <a:t>يتم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وضع</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البرنامج</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التربوي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الفردي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بناء</a:t>
            </a:r>
            <a:r>
              <a:rPr lang="ar-SA" sz="2000" b="1" dirty="0">
                <a:latin typeface="Tahoma" panose="020B0604030504040204" pitchFamily="34" charset="0"/>
                <a:ea typeface="Tahoma" panose="020B0604030504040204" pitchFamily="34" charset="0"/>
                <a:cs typeface="Tahoma" panose="020B0604030504040204" pitchFamily="34" charset="0"/>
              </a:rPr>
              <a:t> </a:t>
            </a:r>
            <a:r>
              <a:rPr lang="ar-JO" sz="2000" b="1" dirty="0">
                <a:latin typeface="Tahoma" panose="020B0604030504040204" pitchFamily="34" charset="0"/>
                <a:ea typeface="Tahoma" panose="020B0604030504040204" pitchFamily="34" charset="0"/>
                <a:cs typeface="Tahoma" panose="020B0604030504040204" pitchFamily="34" charset="0"/>
              </a:rPr>
              <a:t>على </a:t>
            </a:r>
            <a:r>
              <a:rPr lang="ar-SA" sz="2000" b="1" dirty="0">
                <a:latin typeface="Tahoma" panose="020B0604030504040204" pitchFamily="34" charset="0"/>
                <a:ea typeface="Tahoma" panose="020B0604030504040204" pitchFamily="34" charset="0"/>
                <a:cs typeface="Tahoma" panose="020B0604030504040204" pitchFamily="34" charset="0"/>
              </a:rPr>
              <a:t>مستوى الأداء الراهن للطالب (جوانب الحاجة وجوانب القوة في مجالات النمو الأكاديمي والنمو غير الأكاديمي). </a:t>
            </a:r>
            <a:r>
              <a:rPr lang="en-US" sz="2000" b="1" dirty="0" err="1">
                <a:latin typeface="Tahoma" panose="020B0604030504040204" pitchFamily="34" charset="0"/>
                <a:ea typeface="Tahoma" panose="020B0604030504040204" pitchFamily="34" charset="0"/>
                <a:cs typeface="Tahoma" panose="020B0604030504040204" pitchFamily="34" charset="0"/>
              </a:rPr>
              <a:t>ويتم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بناء</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على</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الاحتياجات</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تحديد</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الأهداف</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سيتم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تحقيقها</a:t>
            </a:r>
            <a:r>
              <a:rPr lang="ar-JO"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وفي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السنوات</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الماضية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استبدل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مصطلح</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مستوى</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الأداء</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الحالي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بمصطلح</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المستويات</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الحالية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للإنجاز</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الأكاديمي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والأداء</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الوظيفي</a:t>
            </a:r>
            <a:r>
              <a:rPr lang="en-US" sz="2000" b="1" dirty="0">
                <a:latin typeface="Tahoma" panose="020B0604030504040204" pitchFamily="34" charset="0"/>
                <a:ea typeface="Tahoma" panose="020B0604030504040204" pitchFamily="34" charset="0"/>
                <a:cs typeface="Tahoma" panose="020B0604030504040204" pitchFamily="34" charset="0"/>
              </a:rPr>
              <a:t> (Present Levels of Academic Achievement and Functional Performance) </a:t>
            </a:r>
            <a:r>
              <a:rPr lang="ar-JO" sz="2000" b="1" dirty="0">
                <a:latin typeface="Tahoma" panose="020B0604030504040204" pitchFamily="34" charset="0"/>
                <a:ea typeface="Tahoma" panose="020B0604030504040204" pitchFamily="34" charset="0"/>
                <a:cs typeface="Tahoma" panose="020B0604030504040204" pitchFamily="34" charset="0"/>
              </a:rPr>
              <a:t>. و</a:t>
            </a:r>
            <a:r>
              <a:rPr lang="en-US" sz="2000" b="1" dirty="0" err="1">
                <a:latin typeface="Tahoma" panose="020B0604030504040204" pitchFamily="34" charset="0"/>
                <a:ea typeface="Tahoma" panose="020B0604030504040204" pitchFamily="34" charset="0"/>
                <a:cs typeface="Tahoma" panose="020B0604030504040204" pitchFamily="34" charset="0"/>
              </a:rPr>
              <a:t>يصف</a:t>
            </a:r>
            <a:r>
              <a:rPr lang="ar-JO"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هذا</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المصطلح</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الحديث</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أداء</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الطالب</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أكاديميا</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واجتماعيا</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وجسديا</a:t>
            </a:r>
            <a:r>
              <a:rPr lang="en-US" sz="2000" b="1" dirty="0">
                <a:latin typeface="Tahoma" panose="020B0604030504040204" pitchFamily="34" charset="0"/>
                <a:ea typeface="Tahoma" panose="020B0604030504040204" pitchFamily="34" charset="0"/>
                <a:cs typeface="Tahoma" panose="020B0604030504040204" pitchFamily="34" charset="0"/>
              </a:rPr>
              <a:t>. </a:t>
            </a:r>
          </a:p>
          <a:p>
            <a:pPr>
              <a:buNone/>
            </a:pPr>
            <a:endParaRPr lang="en-US" dirty="0"/>
          </a:p>
        </p:txBody>
      </p:sp>
      <p:sp>
        <p:nvSpPr>
          <p:cNvPr id="3" name="Title 2">
            <a:extLst>
              <a:ext uri="{FF2B5EF4-FFF2-40B4-BE49-F238E27FC236}">
                <a16:creationId xmlns:a16="http://schemas.microsoft.com/office/drawing/2014/main" id="{E14CDFE5-A3AC-471A-8A7A-2DD326C61FC1}"/>
              </a:ext>
            </a:extLst>
          </p:cNvPr>
          <p:cNvSpPr>
            <a:spLocks noGrp="1"/>
          </p:cNvSpPr>
          <p:nvPr>
            <p:ph type="title"/>
          </p:nvPr>
        </p:nvSpPr>
        <p:spPr/>
        <p:txBody>
          <a:bodyPr>
            <a:normAutofit fontScale="90000"/>
          </a:bodyPr>
          <a:lstStyle/>
          <a:p>
            <a:pPr algn="ctr"/>
            <a:br>
              <a:rPr lang="ar-JO" sz="2200" b="1" dirty="0">
                <a:solidFill>
                  <a:srgbClr val="7030A0"/>
                </a:solidFill>
                <a:latin typeface="Tahoma" panose="020B0604030504040204" pitchFamily="34" charset="0"/>
                <a:ea typeface="Tahoma" panose="020B0604030504040204" pitchFamily="34" charset="0"/>
                <a:cs typeface="Tahoma" panose="020B0604030504040204" pitchFamily="34" charset="0"/>
              </a:rPr>
            </a:br>
            <a:r>
              <a:rPr lang="ar-JO" sz="2200" b="1" dirty="0">
                <a:solidFill>
                  <a:srgbClr val="7030A0"/>
                </a:solidFill>
                <a:latin typeface="Tahoma" panose="020B0604030504040204" pitchFamily="34" charset="0"/>
                <a:ea typeface="Tahoma" panose="020B0604030504040204" pitchFamily="34" charset="0"/>
                <a:cs typeface="Tahoma" panose="020B0604030504040204" pitchFamily="34" charset="0"/>
              </a:rPr>
              <a:t>الوحدة 4: تقييم مستويات الأداء في المجالات الأكاديمية والمجالات الوظيفية</a:t>
            </a:r>
            <a:br>
              <a:rPr lang="en-US" sz="2200" dirty="0">
                <a:solidFill>
                  <a:srgbClr val="7030A0"/>
                </a:solidFill>
                <a:latin typeface="Tahoma" panose="020B0604030504040204" pitchFamily="34" charset="0"/>
                <a:ea typeface="Tahoma" panose="020B0604030504040204" pitchFamily="34" charset="0"/>
                <a:cs typeface="Tahoma" panose="020B0604030504040204" pitchFamily="34" charset="0"/>
              </a:rPr>
            </a:br>
            <a:r>
              <a:rPr lang="en-US" sz="2200" b="1" dirty="0">
                <a:solidFill>
                  <a:srgbClr val="7030A0"/>
                </a:solidFill>
                <a:latin typeface="Tahoma" panose="020B0604030504040204" pitchFamily="34" charset="0"/>
                <a:ea typeface="Tahoma" panose="020B0604030504040204" pitchFamily="34" charset="0"/>
                <a:cs typeface="Tahoma" panose="020B0604030504040204" pitchFamily="34" charset="0"/>
              </a:rPr>
              <a:t>Unit 4: Assessment of Performance Levels in Academic and Functional Areas</a:t>
            </a:r>
            <a:br>
              <a:rPr lang="en-US" dirty="0"/>
            </a:br>
            <a:endParaRPr lang="en-US" dirty="0"/>
          </a:p>
        </p:txBody>
      </p:sp>
      <p:pic>
        <p:nvPicPr>
          <p:cNvPr id="5" name="Picture 4">
            <a:extLst>
              <a:ext uri="{FF2B5EF4-FFF2-40B4-BE49-F238E27FC236}">
                <a16:creationId xmlns:a16="http://schemas.microsoft.com/office/drawing/2014/main" id="{622E3F0A-83BA-427B-B9BC-C81C87C5084A}"/>
              </a:ext>
            </a:extLst>
          </p:cNvPr>
          <p:cNvPicPr>
            <a:picLocks noChangeAspect="1"/>
          </p:cNvPicPr>
          <p:nvPr/>
        </p:nvPicPr>
        <p:blipFill>
          <a:blip r:embed="rId2"/>
          <a:stretch>
            <a:fillRect/>
          </a:stretch>
        </p:blipFill>
        <p:spPr>
          <a:xfrm>
            <a:off x="3658824" y="3176106"/>
            <a:ext cx="2324100" cy="1962150"/>
          </a:xfrm>
          <a:prstGeom prst="rect">
            <a:avLst/>
          </a:prstGeom>
        </p:spPr>
      </p:pic>
    </p:spTree>
    <p:extLst>
      <p:ext uri="{BB962C8B-B14F-4D97-AF65-F5344CB8AC3E}">
        <p14:creationId xmlns:p14="http://schemas.microsoft.com/office/powerpoint/2010/main" val="2213375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2F5FF8-474A-46AD-9233-288F345E1ABB}"/>
              </a:ext>
            </a:extLst>
          </p:cNvPr>
          <p:cNvSpPr>
            <a:spLocks noGrp="1"/>
          </p:cNvSpPr>
          <p:nvPr>
            <p:ph idx="1"/>
          </p:nvPr>
        </p:nvSpPr>
        <p:spPr/>
        <p:txBody>
          <a:bodyPr/>
          <a:lstStyle/>
          <a:p>
            <a:pPr algn="just" rtl="1">
              <a:lnSpc>
                <a:spcPct val="100000"/>
              </a:lnSpc>
              <a:spcBef>
                <a:spcPts val="0"/>
              </a:spcBef>
              <a:spcAft>
                <a:spcPts val="0"/>
              </a:spcAft>
            </a:pPr>
            <a:r>
              <a:rPr lang="ar-SA" sz="2000" b="1" dirty="0">
                <a:latin typeface="Tahoma" panose="020B0604030504040204" pitchFamily="34" charset="0"/>
                <a:ea typeface="Tahoma" panose="020B0604030504040204" pitchFamily="34" charset="0"/>
                <a:cs typeface="Tahoma" panose="020B0604030504040204" pitchFamily="34" charset="0"/>
              </a:rPr>
              <a:t>وعملية التقييم تلي عملية التشخيص وهي أكثر تفصيلا وشمولية منها. فالتشخيص لا يكفي لكتابة البرنامج التربوي الفردي. و</a:t>
            </a:r>
            <a:r>
              <a:rPr lang="ar-JO" sz="2000" b="1" dirty="0">
                <a:latin typeface="Tahoma" panose="020B0604030504040204" pitchFamily="34" charset="0"/>
                <a:ea typeface="Tahoma" panose="020B0604030504040204" pitchFamily="34" charset="0"/>
                <a:cs typeface="Tahoma" panose="020B0604030504040204" pitchFamily="34" charset="0"/>
              </a:rPr>
              <a:t>يمكن وصف </a:t>
            </a:r>
            <a:r>
              <a:rPr lang="ar-SA" sz="2000" b="1" dirty="0">
                <a:latin typeface="Tahoma" panose="020B0604030504040204" pitchFamily="34" charset="0"/>
                <a:ea typeface="Tahoma" panose="020B0604030504040204" pitchFamily="34" charset="0"/>
                <a:cs typeface="Tahoma" panose="020B0604030504040204" pitchFamily="34" charset="0"/>
              </a:rPr>
              <a:t>مبادئ تقييم أداء الطلبة لتطوير البرامج التربوية الفردية المناسبة على النحو التالي:</a:t>
            </a:r>
            <a:endParaRPr lang="ar-JO" sz="2000" b="1" dirty="0">
              <a:latin typeface="Tahoma" panose="020B0604030504040204" pitchFamily="34" charset="0"/>
              <a:ea typeface="Tahoma" panose="020B0604030504040204" pitchFamily="34" charset="0"/>
              <a:cs typeface="Tahoma" panose="020B0604030504040204" pitchFamily="34" charset="0"/>
            </a:endParaRPr>
          </a:p>
          <a:p>
            <a:pPr algn="just" rtl="1">
              <a:lnSpc>
                <a:spcPct val="100000"/>
              </a:lnSpc>
              <a:spcBef>
                <a:spcPts val="0"/>
              </a:spcBef>
              <a:spcAft>
                <a:spcPts val="0"/>
              </a:spcAft>
            </a:pPr>
            <a:endParaRPr lang="en-US" sz="2000" b="1" dirty="0">
              <a:latin typeface="Tahoma" panose="020B0604030504040204" pitchFamily="34" charset="0"/>
              <a:ea typeface="Tahoma" panose="020B0604030504040204" pitchFamily="34" charset="0"/>
              <a:cs typeface="Tahoma" panose="020B0604030504040204" pitchFamily="34" charset="0"/>
            </a:endParaRPr>
          </a:p>
          <a:p>
            <a:pPr lvl="0" algn="just" rtl="1">
              <a:lnSpc>
                <a:spcPct val="100000"/>
              </a:lnSpc>
              <a:spcBef>
                <a:spcPts val="0"/>
              </a:spcBef>
              <a:spcAft>
                <a:spcPts val="0"/>
              </a:spcAft>
            </a:pPr>
            <a:r>
              <a:rPr lang="ar-JO" sz="2000" b="1" dirty="0">
                <a:latin typeface="Tahoma" panose="020B0604030504040204" pitchFamily="34" charset="0"/>
                <a:ea typeface="Tahoma" panose="020B0604030504040204" pitchFamily="34" charset="0"/>
                <a:cs typeface="Tahoma" panose="020B0604030504040204" pitchFamily="34" charset="0"/>
              </a:rPr>
              <a:t>1. </a:t>
            </a:r>
            <a:r>
              <a:rPr lang="ar-SA" sz="2000" b="1" dirty="0">
                <a:latin typeface="Tahoma" panose="020B0604030504040204" pitchFamily="34" charset="0"/>
                <a:ea typeface="Tahoma" panose="020B0604030504040204" pitchFamily="34" charset="0"/>
                <a:cs typeface="Tahoma" panose="020B0604030504040204" pitchFamily="34" charset="0"/>
              </a:rPr>
              <a:t>استخدام الاختبارات وأدوات التقييم التي تتمتع بالصدق والثبات، وقيام أشخاص مدربين بتطبيق هذه الاختبارات والأدوات.</a:t>
            </a:r>
            <a:endParaRPr lang="en-US" sz="2000" b="1" dirty="0">
              <a:latin typeface="Tahoma" panose="020B0604030504040204" pitchFamily="34" charset="0"/>
              <a:ea typeface="Tahoma" panose="020B0604030504040204" pitchFamily="34" charset="0"/>
              <a:cs typeface="Tahoma" panose="020B0604030504040204" pitchFamily="34" charset="0"/>
            </a:endParaRPr>
          </a:p>
          <a:p>
            <a:pPr lvl="0" algn="just" rtl="1">
              <a:lnSpc>
                <a:spcPct val="100000"/>
              </a:lnSpc>
              <a:spcBef>
                <a:spcPts val="0"/>
              </a:spcBef>
              <a:spcAft>
                <a:spcPts val="0"/>
              </a:spcAft>
            </a:pPr>
            <a:r>
              <a:rPr lang="ar-JO" sz="2000" b="1" dirty="0">
                <a:latin typeface="Tahoma" panose="020B0604030504040204" pitchFamily="34" charset="0"/>
                <a:ea typeface="Tahoma" panose="020B0604030504040204" pitchFamily="34" charset="0"/>
                <a:cs typeface="Tahoma" panose="020B0604030504040204" pitchFamily="34" charset="0"/>
              </a:rPr>
              <a:t>2. </a:t>
            </a:r>
            <a:r>
              <a:rPr lang="ar-SA" sz="2000" b="1" dirty="0">
                <a:latin typeface="Tahoma" panose="020B0604030504040204" pitchFamily="34" charset="0"/>
                <a:ea typeface="Tahoma" panose="020B0604030504040204" pitchFamily="34" charset="0"/>
                <a:cs typeface="Tahoma" panose="020B0604030504040204" pitchFamily="34" charset="0"/>
              </a:rPr>
              <a:t>الاهتمام بتقييم الحاجات التربوية بأبعادها ومجالاتها المختلفة. </a:t>
            </a:r>
            <a:endParaRPr lang="en-US" sz="2000" b="1" dirty="0">
              <a:latin typeface="Tahoma" panose="020B0604030504040204" pitchFamily="34" charset="0"/>
              <a:ea typeface="Tahoma" panose="020B0604030504040204" pitchFamily="34" charset="0"/>
              <a:cs typeface="Tahoma" panose="020B0604030504040204" pitchFamily="34" charset="0"/>
            </a:endParaRPr>
          </a:p>
          <a:p>
            <a:pPr lvl="0" algn="just" rtl="1">
              <a:lnSpc>
                <a:spcPct val="100000"/>
              </a:lnSpc>
              <a:spcBef>
                <a:spcPts val="0"/>
              </a:spcBef>
              <a:spcAft>
                <a:spcPts val="0"/>
              </a:spcAft>
            </a:pPr>
            <a:r>
              <a:rPr lang="ar-JO" sz="2000" b="1" dirty="0">
                <a:latin typeface="Tahoma" panose="020B0604030504040204" pitchFamily="34" charset="0"/>
                <a:ea typeface="Tahoma" panose="020B0604030504040204" pitchFamily="34" charset="0"/>
                <a:cs typeface="Tahoma" panose="020B0604030504040204" pitchFamily="34" charset="0"/>
              </a:rPr>
              <a:t>3. </a:t>
            </a:r>
            <a:r>
              <a:rPr lang="ar-SA" sz="2000" b="1" dirty="0">
                <a:latin typeface="Tahoma" panose="020B0604030504040204" pitchFamily="34" charset="0"/>
                <a:ea typeface="Tahoma" panose="020B0604030504040204" pitchFamily="34" charset="0"/>
                <a:cs typeface="Tahoma" panose="020B0604030504040204" pitchFamily="34" charset="0"/>
              </a:rPr>
              <a:t>التأكد من أن الاختبارات وأدوات التقييم المستخدمة تعكس القابليات الحقيقية والتحصيل الفعلي للطالب. </a:t>
            </a:r>
            <a:endParaRPr lang="en-US" sz="2000" b="1" dirty="0">
              <a:latin typeface="Tahoma" panose="020B0604030504040204" pitchFamily="34" charset="0"/>
              <a:ea typeface="Tahoma" panose="020B0604030504040204" pitchFamily="34" charset="0"/>
              <a:cs typeface="Tahoma" panose="020B0604030504040204" pitchFamily="34" charset="0"/>
            </a:endParaRPr>
          </a:p>
          <a:p>
            <a:pPr lvl="0" algn="just" rtl="1">
              <a:lnSpc>
                <a:spcPct val="100000"/>
              </a:lnSpc>
              <a:spcBef>
                <a:spcPts val="0"/>
              </a:spcBef>
              <a:spcAft>
                <a:spcPts val="0"/>
              </a:spcAft>
            </a:pPr>
            <a:r>
              <a:rPr lang="ar-JO" sz="2000" b="1" dirty="0">
                <a:latin typeface="Tahoma" panose="020B0604030504040204" pitchFamily="34" charset="0"/>
                <a:ea typeface="Tahoma" panose="020B0604030504040204" pitchFamily="34" charset="0"/>
                <a:cs typeface="Tahoma" panose="020B0604030504040204" pitchFamily="34" charset="0"/>
              </a:rPr>
              <a:t>4. </a:t>
            </a:r>
            <a:r>
              <a:rPr lang="ar-SA" sz="2000" b="1" dirty="0">
                <a:latin typeface="Tahoma" panose="020B0604030504040204" pitchFamily="34" charset="0"/>
                <a:ea typeface="Tahoma" panose="020B0604030504040204" pitchFamily="34" charset="0"/>
                <a:cs typeface="Tahoma" panose="020B0604030504040204" pitchFamily="34" charset="0"/>
              </a:rPr>
              <a:t>عدم الاكتفاء باستخدام اختبار واحد. </a:t>
            </a:r>
            <a:endParaRPr lang="en-US" sz="2000" b="1" dirty="0">
              <a:latin typeface="Tahoma" panose="020B0604030504040204" pitchFamily="34" charset="0"/>
              <a:ea typeface="Tahoma" panose="020B0604030504040204" pitchFamily="34" charset="0"/>
              <a:cs typeface="Tahoma" panose="020B0604030504040204" pitchFamily="34" charset="0"/>
            </a:endParaRPr>
          </a:p>
          <a:p>
            <a:pPr lvl="0" algn="just" rtl="1">
              <a:lnSpc>
                <a:spcPct val="100000"/>
              </a:lnSpc>
              <a:spcBef>
                <a:spcPts val="0"/>
              </a:spcBef>
              <a:spcAft>
                <a:spcPts val="0"/>
              </a:spcAft>
            </a:pPr>
            <a:r>
              <a:rPr lang="ar-JO" sz="2000" b="1" dirty="0">
                <a:latin typeface="Tahoma" panose="020B0604030504040204" pitchFamily="34" charset="0"/>
                <a:ea typeface="Tahoma" panose="020B0604030504040204" pitchFamily="34" charset="0"/>
                <a:cs typeface="Tahoma" panose="020B0604030504040204" pitchFamily="34" charset="0"/>
              </a:rPr>
              <a:t>5. </a:t>
            </a:r>
            <a:r>
              <a:rPr lang="ar-SA" sz="2000" b="1" dirty="0">
                <a:latin typeface="Tahoma" panose="020B0604030504040204" pitchFamily="34" charset="0"/>
                <a:ea typeface="Tahoma" panose="020B0604030504040204" pitchFamily="34" charset="0"/>
                <a:cs typeface="Tahoma" panose="020B0604030504040204" pitchFamily="34" charset="0"/>
              </a:rPr>
              <a:t>مشاركة عدة متخصصين ذوي خبرة بتقييم مستوى الأداء الراهن للطالب. </a:t>
            </a:r>
            <a:endParaRPr lang="en-US" sz="2000" b="1" dirty="0">
              <a:latin typeface="Tahoma" panose="020B0604030504040204" pitchFamily="34" charset="0"/>
              <a:ea typeface="Tahoma" panose="020B0604030504040204" pitchFamily="34" charset="0"/>
              <a:cs typeface="Tahoma" panose="020B0604030504040204" pitchFamily="34" charset="0"/>
            </a:endParaRPr>
          </a:p>
          <a:p>
            <a:pPr lvl="0" algn="just" rtl="1">
              <a:lnSpc>
                <a:spcPct val="100000"/>
              </a:lnSpc>
              <a:spcBef>
                <a:spcPts val="0"/>
              </a:spcBef>
              <a:spcAft>
                <a:spcPts val="0"/>
              </a:spcAft>
            </a:pPr>
            <a:r>
              <a:rPr lang="ar-JO" sz="2000" b="1" dirty="0">
                <a:latin typeface="Tahoma" panose="020B0604030504040204" pitchFamily="34" charset="0"/>
                <a:ea typeface="Tahoma" panose="020B0604030504040204" pitchFamily="34" charset="0"/>
                <a:cs typeface="Tahoma" panose="020B0604030504040204" pitchFamily="34" charset="0"/>
              </a:rPr>
              <a:t>6. </a:t>
            </a:r>
            <a:r>
              <a:rPr lang="ar-SA" sz="2000" b="1" dirty="0">
                <a:latin typeface="Tahoma" panose="020B0604030504040204" pitchFamily="34" charset="0"/>
                <a:ea typeface="Tahoma" panose="020B0604030504040204" pitchFamily="34" charset="0"/>
                <a:cs typeface="Tahoma" panose="020B0604030504040204" pitchFamily="34" charset="0"/>
              </a:rPr>
              <a:t>تقييم كافة مجالات الأداء المرتبطة بإعاقة الطالب. </a:t>
            </a:r>
            <a:endParaRPr lang="en-US" sz="2000" b="1" dirty="0">
              <a:latin typeface="Tahoma" panose="020B0604030504040204" pitchFamily="34" charset="0"/>
              <a:ea typeface="Tahoma" panose="020B0604030504040204" pitchFamily="34" charset="0"/>
              <a:cs typeface="Tahoma" panose="020B0604030504040204" pitchFamily="34" charset="0"/>
            </a:endParaRPr>
          </a:p>
          <a:p>
            <a:endParaRPr lang="en-US" dirty="0"/>
          </a:p>
        </p:txBody>
      </p:sp>
      <p:sp>
        <p:nvSpPr>
          <p:cNvPr id="3" name="Title 2">
            <a:extLst>
              <a:ext uri="{FF2B5EF4-FFF2-40B4-BE49-F238E27FC236}">
                <a16:creationId xmlns:a16="http://schemas.microsoft.com/office/drawing/2014/main" id="{A262E118-69B8-4EFE-83A7-3E730C35E3C0}"/>
              </a:ext>
            </a:extLst>
          </p:cNvPr>
          <p:cNvSpPr>
            <a:spLocks noGrp="1"/>
          </p:cNvSpPr>
          <p:nvPr>
            <p:ph type="title"/>
          </p:nvPr>
        </p:nvSpPr>
        <p:spPr/>
        <p:txBody>
          <a:bodyPr/>
          <a:lstStyle/>
          <a:p>
            <a:pPr algn="ctr"/>
            <a:r>
              <a:rPr lang="ar-JO" b="1" dirty="0">
                <a:solidFill>
                  <a:srgbClr val="7030A0"/>
                </a:solidFill>
                <a:latin typeface="Tahoma" panose="020B0604030504040204" pitchFamily="34" charset="0"/>
                <a:ea typeface="Tahoma" panose="020B0604030504040204" pitchFamily="34" charset="0"/>
                <a:cs typeface="Tahoma" panose="020B0604030504040204" pitchFamily="34" charset="0"/>
              </a:rPr>
              <a:t>مبادئ تقييم مستويات أداء الطالب</a:t>
            </a:r>
            <a:endParaRPr lang="en-US" b="1" dirty="0">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1051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8D928C-992C-4FD0-A1F6-71F8E832CA4A}"/>
              </a:ext>
            </a:extLst>
          </p:cNvPr>
          <p:cNvSpPr>
            <a:spLocks noGrp="1"/>
          </p:cNvSpPr>
          <p:nvPr>
            <p:ph idx="1"/>
          </p:nvPr>
        </p:nvSpPr>
        <p:spPr/>
        <p:txBody>
          <a:bodyPr/>
          <a:lstStyle/>
          <a:p>
            <a:pPr algn="just" rtl="1">
              <a:lnSpc>
                <a:spcPct val="100000"/>
              </a:lnSpc>
              <a:spcBef>
                <a:spcPts val="0"/>
              </a:spcBef>
              <a:spcAft>
                <a:spcPts val="0"/>
              </a:spcAft>
            </a:pPr>
            <a:r>
              <a:rPr lang="en-US" sz="2000" b="1" dirty="0">
                <a:latin typeface="Tahoma" panose="020B0604030504040204" pitchFamily="34" charset="0"/>
                <a:ea typeface="Tahoma" panose="020B0604030504040204" pitchFamily="34" charset="0"/>
                <a:cs typeface="Tahoma" panose="020B0604030504040204" pitchFamily="34" charset="0"/>
              </a:rPr>
              <a:t>أهم </a:t>
            </a:r>
            <a:r>
              <a:rPr lang="en-US" sz="2000" b="1" dirty="0" err="1">
                <a:latin typeface="Tahoma" panose="020B0604030504040204" pitchFamily="34" charset="0"/>
                <a:ea typeface="Tahoma" panose="020B0604030504040204" pitchFamily="34" charset="0"/>
                <a:cs typeface="Tahoma" panose="020B0604030504040204" pitchFamily="34" charset="0"/>
              </a:rPr>
              <a:t>عنصر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في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عملية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تطوير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البرنامج</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التربوي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الفردي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هو</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الأهداف</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سيتم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العمل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لتحقيقها</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في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كل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مجال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من</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مجالات</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الحاجة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تحديدها</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للطالب</a:t>
            </a:r>
            <a:r>
              <a:rPr lang="ar-JO" sz="2000" b="1" dirty="0">
                <a:latin typeface="Tahoma" panose="020B0604030504040204" pitchFamily="34" charset="0"/>
                <a:ea typeface="Tahoma" panose="020B0604030504040204" pitchFamily="34" charset="0"/>
                <a:cs typeface="Tahoma" panose="020B0604030504040204" pitchFamily="34" charset="0"/>
              </a:rPr>
              <a:t>. </a:t>
            </a:r>
            <a:r>
              <a:rPr lang="en-US" sz="2000" b="1" dirty="0">
                <a:latin typeface="Tahoma" panose="020B0604030504040204" pitchFamily="34" charset="0"/>
                <a:ea typeface="Tahoma" panose="020B0604030504040204" pitchFamily="34" charset="0"/>
                <a:cs typeface="Tahoma" panose="020B0604030504040204" pitchFamily="34" charset="0"/>
              </a:rPr>
              <a:t>ف</a:t>
            </a:r>
            <a:r>
              <a:rPr lang="ar-SA" sz="2000" b="1" dirty="0">
                <a:latin typeface="Tahoma" panose="020B0604030504040204" pitchFamily="34" charset="0"/>
                <a:ea typeface="Tahoma" panose="020B0604030504040204" pitchFamily="34" charset="0"/>
                <a:cs typeface="Tahoma" panose="020B0604030504040204" pitchFamily="34" charset="0"/>
              </a:rPr>
              <a:t>الأهداف يتم تحديدها للطالب يجب أن تستند إلى تقييم حاجاته الفردية. والأهداف نوعان: طويلة المدى (ما سيتعلمه الطالب مع نهاية العام الدراسي) وقصيرة المدى (الخطوات التي سيسلكها ليتمكن من تحقيق الهدف طويل المدى). </a:t>
            </a:r>
            <a:endParaRPr lang="en-US" sz="2000" b="1" dirty="0">
              <a:latin typeface="Tahoma" panose="020B0604030504040204" pitchFamily="34" charset="0"/>
              <a:ea typeface="Tahoma" panose="020B0604030504040204" pitchFamily="34" charset="0"/>
              <a:cs typeface="Tahoma" panose="020B0604030504040204" pitchFamily="34" charset="0"/>
            </a:endParaRPr>
          </a:p>
          <a:p>
            <a:pPr algn="just" rtl="1">
              <a:lnSpc>
                <a:spcPct val="100000"/>
              </a:lnSpc>
              <a:spcBef>
                <a:spcPts val="0"/>
              </a:spcBef>
              <a:spcAft>
                <a:spcPts val="0"/>
              </a:spcAft>
            </a:pPr>
            <a:r>
              <a:rPr lang="ar-JO" sz="2000" b="1" dirty="0">
                <a:latin typeface="Tahoma" panose="020B0604030504040204" pitchFamily="34" charset="0"/>
                <a:ea typeface="Tahoma" panose="020B0604030504040204" pitchFamily="34" charset="0"/>
                <a:cs typeface="Tahoma" panose="020B0604030504040204" pitchFamily="34" charset="0"/>
              </a:rPr>
              <a:t> </a:t>
            </a:r>
            <a:endParaRPr lang="en-US" sz="2000" b="1" dirty="0">
              <a:latin typeface="Tahoma" panose="020B0604030504040204" pitchFamily="34" charset="0"/>
              <a:ea typeface="Tahoma" panose="020B0604030504040204" pitchFamily="34" charset="0"/>
              <a:cs typeface="Tahoma" panose="020B0604030504040204" pitchFamily="34" charset="0"/>
            </a:endParaRPr>
          </a:p>
          <a:p>
            <a:pPr algn="just" rtl="1">
              <a:lnSpc>
                <a:spcPct val="100000"/>
              </a:lnSpc>
              <a:spcBef>
                <a:spcPts val="0"/>
              </a:spcBef>
              <a:spcAft>
                <a:spcPts val="0"/>
              </a:spcAft>
            </a:pPr>
            <a:r>
              <a:rPr lang="ar-JO" sz="2000" b="1" dirty="0">
                <a:latin typeface="Tahoma" panose="020B0604030504040204" pitchFamily="34" charset="0"/>
                <a:ea typeface="Tahoma" panose="020B0604030504040204" pitchFamily="34" charset="0"/>
                <a:cs typeface="Tahoma" panose="020B0604030504040204" pitchFamily="34" charset="0"/>
              </a:rPr>
              <a:t>وكتابة أهداف ذات معنى من أصعب العناصر أو الخطوات في إعداد البرنامج التربوي الفردي. فالأهداف طويلة المدى والأهداف قصيرة المدى قد تغطي مجالات عديدة جدا. ثم ليس هناك منهاج موحد أو جاهز يغطي كل هذه المجالات لذا علينا الاستعانة بمناهج متنوعة لتطوير برامج تربوية فردية ذات معنى. </a:t>
            </a:r>
            <a:endParaRPr lang="en-US" sz="2000" b="1" dirty="0">
              <a:latin typeface="Tahoma" panose="020B0604030504040204" pitchFamily="34" charset="0"/>
              <a:ea typeface="Tahoma" panose="020B0604030504040204" pitchFamily="34" charset="0"/>
              <a:cs typeface="Tahoma" panose="020B0604030504040204" pitchFamily="34" charset="0"/>
            </a:endParaRPr>
          </a:p>
          <a:p>
            <a:endParaRPr lang="en-US" dirty="0"/>
          </a:p>
        </p:txBody>
      </p:sp>
      <p:sp>
        <p:nvSpPr>
          <p:cNvPr id="3" name="Title 2">
            <a:extLst>
              <a:ext uri="{FF2B5EF4-FFF2-40B4-BE49-F238E27FC236}">
                <a16:creationId xmlns:a16="http://schemas.microsoft.com/office/drawing/2014/main" id="{2BDB7721-E4E9-4E74-B711-24D30C9A2F44}"/>
              </a:ext>
            </a:extLst>
          </p:cNvPr>
          <p:cNvSpPr>
            <a:spLocks noGrp="1"/>
          </p:cNvSpPr>
          <p:nvPr>
            <p:ph type="title"/>
          </p:nvPr>
        </p:nvSpPr>
        <p:spPr/>
        <p:txBody>
          <a:bodyPr>
            <a:normAutofit fontScale="90000"/>
          </a:bodyPr>
          <a:lstStyle/>
          <a:p>
            <a:pPr algn="ctr" rtl="1"/>
            <a:br>
              <a:rPr lang="ar-JO" b="1" dirty="0">
                <a:solidFill>
                  <a:srgbClr val="7030A0"/>
                </a:solidFill>
                <a:latin typeface="Tahoma" panose="020B0604030504040204" pitchFamily="34" charset="0"/>
                <a:ea typeface="Tahoma" panose="020B0604030504040204" pitchFamily="34" charset="0"/>
                <a:cs typeface="Tahoma" panose="020B0604030504040204" pitchFamily="34" charset="0"/>
              </a:rPr>
            </a:br>
            <a:r>
              <a:rPr lang="ar-JO" b="1" dirty="0">
                <a:solidFill>
                  <a:srgbClr val="7030A0"/>
                </a:solidFill>
                <a:latin typeface="Tahoma" panose="020B0604030504040204" pitchFamily="34" charset="0"/>
                <a:ea typeface="Tahoma" panose="020B0604030504040204" pitchFamily="34" charset="0"/>
                <a:cs typeface="Tahoma" panose="020B0604030504040204" pitchFamily="34" charset="0"/>
              </a:rPr>
              <a:t>الوحدة 5: كتابة أهداف ذات معنى في البرنامج التربوي الفردي</a:t>
            </a:r>
            <a:br>
              <a:rPr lang="en-US" dirty="0">
                <a:solidFill>
                  <a:srgbClr val="7030A0"/>
                </a:solidFill>
                <a:latin typeface="Tahoma" panose="020B0604030504040204" pitchFamily="34" charset="0"/>
                <a:ea typeface="Tahoma" panose="020B0604030504040204" pitchFamily="34" charset="0"/>
                <a:cs typeface="Tahoma" panose="020B0604030504040204" pitchFamily="34" charset="0"/>
              </a:rPr>
            </a:b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Unit 5: Writing Meaningful Goals in the IEP</a:t>
            </a:r>
            <a:br>
              <a:rPr lang="en-US" dirty="0"/>
            </a:br>
            <a:endParaRPr lang="en-US" dirty="0"/>
          </a:p>
        </p:txBody>
      </p:sp>
    </p:spTree>
    <p:extLst>
      <p:ext uri="{BB962C8B-B14F-4D97-AF65-F5344CB8AC3E}">
        <p14:creationId xmlns:p14="http://schemas.microsoft.com/office/powerpoint/2010/main" val="2265057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B6217B3-45D8-4A36-A5C1-A670AC571184}"/>
              </a:ext>
            </a:extLst>
          </p:cNvPr>
          <p:cNvSpPr>
            <a:spLocks noGrp="1"/>
          </p:cNvSpPr>
          <p:nvPr>
            <p:ph idx="1"/>
          </p:nvPr>
        </p:nvSpPr>
        <p:spPr/>
        <p:txBody>
          <a:bodyPr>
            <a:normAutofit/>
          </a:bodyPr>
          <a:lstStyle/>
          <a:p>
            <a:pPr algn="just" rtl="1">
              <a:lnSpc>
                <a:spcPct val="110000"/>
              </a:lnSpc>
              <a:spcBef>
                <a:spcPts val="0"/>
              </a:spcBef>
              <a:spcAft>
                <a:spcPts val="0"/>
              </a:spcAft>
            </a:pPr>
            <a:r>
              <a:rPr lang="ar-SA" sz="1800" b="1" dirty="0">
                <a:latin typeface="Tahoma" panose="020B0604030504040204" pitchFamily="34" charset="0"/>
                <a:ea typeface="Tahoma" panose="020B0604030504040204" pitchFamily="34" charset="0"/>
                <a:cs typeface="Tahoma" panose="020B0604030504040204" pitchFamily="34" charset="0"/>
              </a:rPr>
              <a:t>تعرف أيضا بالأهداف طويلة المدى و</a:t>
            </a:r>
            <a:r>
              <a:rPr lang="en-US" sz="1800" b="1" dirty="0" err="1">
                <a:latin typeface="Tahoma" panose="020B0604030504040204" pitchFamily="34" charset="0"/>
                <a:ea typeface="Tahoma" panose="020B0604030504040204" pitchFamily="34" charset="0"/>
                <a:cs typeface="Tahoma" panose="020B0604030504040204" pitchFamily="34" charset="0"/>
              </a:rPr>
              <a:t>هي</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عبارات</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تصف</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المعارف</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والمهارات</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والسلوكات</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التي</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يتوقع</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من</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الطالب</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تحقيقها</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خلال</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العام</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الدراسي</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الذي</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يطبّق</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فيه</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البرنامج</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التربوي</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الفردي</a:t>
            </a:r>
            <a:r>
              <a:rPr lang="ar-JO"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وهذه</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الأهداف</a:t>
            </a:r>
            <a:r>
              <a:rPr lang="en-US" sz="1800" b="1" dirty="0">
                <a:latin typeface="Tahoma" panose="020B0604030504040204" pitchFamily="34" charset="0"/>
                <a:ea typeface="Tahoma" panose="020B0604030504040204" pitchFamily="34" charset="0"/>
                <a:cs typeface="Tahoma" panose="020B0604030504040204" pitchFamily="34" charset="0"/>
              </a:rPr>
              <a:t> يجب </a:t>
            </a:r>
            <a:r>
              <a:rPr lang="en-US" sz="1800" b="1" dirty="0" err="1">
                <a:latin typeface="Tahoma" panose="020B0604030504040204" pitchFamily="34" charset="0"/>
                <a:ea typeface="Tahoma" panose="020B0604030504040204" pitchFamily="34" charset="0"/>
                <a:cs typeface="Tahoma" panose="020B0604030504040204" pitchFamily="34" charset="0"/>
              </a:rPr>
              <a:t>أن</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تكون</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قابلة</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للقياس</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وتتوافق</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مع</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احتياجات</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الطالب</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وقدراته</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كما</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هو</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محدد</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في</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مستويات</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أدائه</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الحالية</a:t>
            </a:r>
            <a:r>
              <a:rPr lang="ar-JO" sz="1800" b="1" dirty="0">
                <a:latin typeface="Tahoma" panose="020B0604030504040204" pitchFamily="34" charset="0"/>
                <a:ea typeface="Tahoma" panose="020B0604030504040204" pitchFamily="34" charset="0"/>
                <a:cs typeface="Tahoma" panose="020B0604030504040204" pitchFamily="34" charset="0"/>
              </a:rPr>
              <a:t>. </a:t>
            </a:r>
            <a:r>
              <a:rPr lang="ar-SA" sz="1800" b="1" dirty="0">
                <a:latin typeface="Tahoma" panose="020B0604030504040204" pitchFamily="34" charset="0"/>
                <a:ea typeface="Tahoma" panose="020B0604030504040204" pitchFamily="34" charset="0"/>
                <a:cs typeface="Tahoma" panose="020B0604030504040204" pitchFamily="34" charset="0"/>
              </a:rPr>
              <a:t>ب</a:t>
            </a:r>
            <a:r>
              <a:rPr lang="ar-JO" sz="1800" b="1" dirty="0">
                <a:latin typeface="Tahoma" panose="020B0604030504040204" pitchFamily="34" charset="0"/>
                <a:ea typeface="Tahoma" panose="020B0604030504040204" pitchFamily="34" charset="0"/>
                <a:cs typeface="Tahoma" panose="020B0604030504040204" pitchFamily="34" charset="0"/>
              </a:rPr>
              <a:t>لغة</a:t>
            </a:r>
            <a:r>
              <a:rPr lang="ar-SA" sz="1800" b="1" dirty="0">
                <a:latin typeface="Tahoma" panose="020B0604030504040204" pitchFamily="34" charset="0"/>
                <a:ea typeface="Tahoma" panose="020B0604030504040204" pitchFamily="34" charset="0"/>
                <a:cs typeface="Tahoma" panose="020B0604030504040204" pitchFamily="34" charset="0"/>
              </a:rPr>
              <a:t> أخرى، الهدف السنوي هو</a:t>
            </a:r>
            <a:r>
              <a:rPr lang="ar-JO" sz="1800" b="1" dirty="0">
                <a:latin typeface="Tahoma" panose="020B0604030504040204" pitchFamily="34" charset="0"/>
                <a:ea typeface="Tahoma" panose="020B0604030504040204" pitchFamily="34" charset="0"/>
                <a:cs typeface="Tahoma" panose="020B0604030504040204" pitchFamily="34" charset="0"/>
              </a:rPr>
              <a:t> المحتوى التعليمي للطالب في عام دراسي سواء من النواحي الأكاديمية أو النواحي الوظيفية. </a:t>
            </a:r>
            <a:r>
              <a:rPr lang="ar-SA" sz="1800" b="1" dirty="0">
                <a:latin typeface="Tahoma" panose="020B0604030504040204" pitchFamily="34" charset="0"/>
                <a:ea typeface="Tahoma" panose="020B0604030504040204" pitchFamily="34" charset="0"/>
                <a:cs typeface="Tahoma" panose="020B0604030504040204" pitchFamily="34" charset="0"/>
              </a:rPr>
              <a:t>وتتميز الأهداف السنوية بأنها ذات صياغة عامة لكنها قابلة للقياس. وغالبا ما يتم اختيار هدف سنوي واحد على الأقل ضمن كل مجال من المجالات التطورية أو الأكاديمية.  </a:t>
            </a:r>
            <a:endParaRPr lang="en-US" sz="1800" b="1" dirty="0">
              <a:latin typeface="Tahoma" panose="020B0604030504040204" pitchFamily="34" charset="0"/>
              <a:ea typeface="Tahoma" panose="020B0604030504040204" pitchFamily="34" charset="0"/>
              <a:cs typeface="Tahoma" panose="020B0604030504040204" pitchFamily="34" charset="0"/>
            </a:endParaRPr>
          </a:p>
          <a:p>
            <a:pPr algn="just" rtl="1">
              <a:lnSpc>
                <a:spcPct val="110000"/>
              </a:lnSpc>
              <a:spcBef>
                <a:spcPts val="0"/>
              </a:spcBef>
              <a:spcAft>
                <a:spcPts val="0"/>
              </a:spcAft>
            </a:pPr>
            <a:r>
              <a:rPr lang="en-US" sz="1800" b="1" dirty="0">
                <a:latin typeface="Tahoma" panose="020B0604030504040204" pitchFamily="34" charset="0"/>
                <a:ea typeface="Tahoma" panose="020B0604030504040204" pitchFamily="34" charset="0"/>
                <a:cs typeface="Tahoma" panose="020B0604030504040204" pitchFamily="34" charset="0"/>
              </a:rPr>
              <a:t> </a:t>
            </a:r>
          </a:p>
          <a:p>
            <a:pPr algn="just" rtl="1">
              <a:lnSpc>
                <a:spcPct val="110000"/>
              </a:lnSpc>
              <a:spcBef>
                <a:spcPts val="0"/>
              </a:spcBef>
              <a:spcAft>
                <a:spcPts val="0"/>
              </a:spcAft>
            </a:pPr>
            <a:r>
              <a:rPr lang="en-US" sz="1800" b="1" dirty="0">
                <a:latin typeface="Tahoma" panose="020B0604030504040204" pitchFamily="34" charset="0"/>
                <a:ea typeface="Tahoma" panose="020B0604030504040204" pitchFamily="34" charset="0"/>
                <a:cs typeface="Tahoma" panose="020B0604030504040204" pitchFamily="34" charset="0"/>
              </a:rPr>
              <a:t>ومن </a:t>
            </a:r>
            <a:r>
              <a:rPr lang="en-US" sz="1800" b="1" dirty="0" err="1">
                <a:latin typeface="Tahoma" panose="020B0604030504040204" pitchFamily="34" charset="0"/>
                <a:ea typeface="Tahoma" panose="020B0604030504040204" pitchFamily="34" charset="0"/>
                <a:cs typeface="Tahoma" panose="020B0604030504040204" pitchFamily="34" charset="0"/>
              </a:rPr>
              <a:t>الأمثلة</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على</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الأهداف</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السنوية</a:t>
            </a:r>
            <a:endParaRPr lang="en-US" sz="1800" b="1" dirty="0">
              <a:latin typeface="Tahoma" panose="020B0604030504040204" pitchFamily="34" charset="0"/>
              <a:ea typeface="Tahoma" panose="020B0604030504040204" pitchFamily="34" charset="0"/>
              <a:cs typeface="Tahoma" panose="020B0604030504040204" pitchFamily="34" charset="0"/>
            </a:endParaRPr>
          </a:p>
          <a:p>
            <a:pPr lvl="0" algn="just" rtl="1">
              <a:lnSpc>
                <a:spcPct val="110000"/>
              </a:lnSpc>
              <a:spcBef>
                <a:spcPts val="0"/>
              </a:spcBef>
              <a:spcAft>
                <a:spcPts val="0"/>
              </a:spcAft>
            </a:pPr>
            <a:r>
              <a:rPr lang="ar-JO" sz="1800" b="1" dirty="0">
                <a:latin typeface="Tahoma" panose="020B0604030504040204" pitchFamily="34" charset="0"/>
                <a:ea typeface="Tahoma" panose="020B0604030504040204" pitchFamily="34" charset="0"/>
                <a:cs typeface="Tahoma" panose="020B0604030504040204" pitchFamily="34" charset="0"/>
              </a:rPr>
              <a:t>مع نهاية العام الدراسي الحالي، سيكون الطالب قادرا على </a:t>
            </a:r>
            <a:r>
              <a:rPr lang="en-US" sz="1800" b="1" dirty="0" err="1">
                <a:latin typeface="Tahoma" panose="020B0604030504040204" pitchFamily="34" charset="0"/>
                <a:ea typeface="Tahoma" panose="020B0604030504040204" pitchFamily="34" charset="0"/>
                <a:cs typeface="Tahoma" panose="020B0604030504040204" pitchFamily="34" charset="0"/>
              </a:rPr>
              <a:t>المشي</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مسافة</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ستة</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أمتار</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بشكل</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مستقل</a:t>
            </a:r>
            <a:r>
              <a:rPr lang="en-US" sz="1800" b="1" dirty="0">
                <a:latin typeface="Tahoma" panose="020B0604030504040204" pitchFamily="34" charset="0"/>
                <a:ea typeface="Tahoma" panose="020B0604030504040204" pitchFamily="34" charset="0"/>
                <a:cs typeface="Tahoma" panose="020B0604030504040204" pitchFamily="34" charset="0"/>
              </a:rPr>
              <a:t>.</a:t>
            </a:r>
          </a:p>
          <a:p>
            <a:pPr lvl="0" algn="just" rtl="1">
              <a:lnSpc>
                <a:spcPct val="110000"/>
              </a:lnSpc>
              <a:spcBef>
                <a:spcPts val="0"/>
              </a:spcBef>
              <a:spcAft>
                <a:spcPts val="0"/>
              </a:spcAft>
            </a:pPr>
            <a:r>
              <a:rPr lang="en-US" sz="1800" b="1" dirty="0" err="1">
                <a:latin typeface="Tahoma" panose="020B0604030504040204" pitchFamily="34" charset="0"/>
                <a:ea typeface="Tahoma" panose="020B0604030504040204" pitchFamily="34" charset="0"/>
                <a:cs typeface="Tahoma" panose="020B0604030504040204" pitchFamily="34" charset="0"/>
              </a:rPr>
              <a:t>بحلول</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نهاية</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العام</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الدراسي</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سيتمكن</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الطالب</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من</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التحدث</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بجمل</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كاملة</a:t>
            </a:r>
            <a:r>
              <a:rPr lang="en-US" sz="1800" b="1" dirty="0">
                <a:latin typeface="Tahoma" panose="020B0604030504040204" pitchFamily="34" charset="0"/>
                <a:ea typeface="Tahoma" panose="020B0604030504040204" pitchFamily="34" charset="0"/>
                <a:cs typeface="Tahoma" panose="020B0604030504040204" pitchFamily="34" charset="0"/>
              </a:rPr>
              <a:t>.</a:t>
            </a:r>
          </a:p>
          <a:p>
            <a:pPr lvl="0" algn="just" rtl="1">
              <a:lnSpc>
                <a:spcPct val="110000"/>
              </a:lnSpc>
              <a:spcBef>
                <a:spcPts val="0"/>
              </a:spcBef>
              <a:spcAft>
                <a:spcPts val="0"/>
              </a:spcAft>
            </a:pPr>
            <a:r>
              <a:rPr lang="ar-JO" sz="1800" b="1" dirty="0">
                <a:latin typeface="Tahoma" panose="020B0604030504040204" pitchFamily="34" charset="0"/>
                <a:ea typeface="Tahoma" panose="020B0604030504040204" pitchFamily="34" charset="0"/>
                <a:cs typeface="Tahoma" panose="020B0604030504040204" pitchFamily="34" charset="0"/>
              </a:rPr>
              <a:t>مع نهاية العام الدراسي الحالي، سيكون الطالب قادرا على </a:t>
            </a:r>
            <a:r>
              <a:rPr lang="en-US" sz="1800" b="1" dirty="0" err="1">
                <a:latin typeface="Tahoma" panose="020B0604030504040204" pitchFamily="34" charset="0"/>
                <a:ea typeface="Tahoma" panose="020B0604030504040204" pitchFamily="34" charset="0"/>
                <a:cs typeface="Tahoma" panose="020B0604030504040204" pitchFamily="34" charset="0"/>
              </a:rPr>
              <a:t>كتابة</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عشر</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جمل</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مع</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علامات</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ترقيم</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صحيحة</a:t>
            </a:r>
            <a:r>
              <a:rPr lang="en-US" sz="1800" b="1" dirty="0">
                <a:latin typeface="Tahoma" panose="020B0604030504040204" pitchFamily="34" charset="0"/>
                <a:ea typeface="Tahoma" panose="020B0604030504040204" pitchFamily="34" charset="0"/>
                <a:cs typeface="Tahoma" panose="020B0604030504040204" pitchFamily="34" charset="0"/>
              </a:rPr>
              <a:t>.</a:t>
            </a:r>
          </a:p>
          <a:p>
            <a:pPr lvl="0" algn="just" rtl="1">
              <a:lnSpc>
                <a:spcPct val="110000"/>
              </a:lnSpc>
              <a:spcBef>
                <a:spcPts val="0"/>
              </a:spcBef>
              <a:spcAft>
                <a:spcPts val="0"/>
              </a:spcAft>
            </a:pPr>
            <a:r>
              <a:rPr lang="ar-JO" sz="1800" b="1" dirty="0">
                <a:latin typeface="Tahoma" panose="020B0604030504040204" pitchFamily="34" charset="0"/>
                <a:ea typeface="Tahoma" panose="020B0604030504040204" pitchFamily="34" charset="0"/>
                <a:cs typeface="Tahoma" panose="020B0604030504040204" pitchFamily="34" charset="0"/>
              </a:rPr>
              <a:t>مع نهاية العام الدراسي الحالي، سيكون الطالب قادرا على </a:t>
            </a:r>
            <a:r>
              <a:rPr lang="en-US" sz="1800" b="1" dirty="0" err="1">
                <a:latin typeface="Tahoma" panose="020B0604030504040204" pitchFamily="34" charset="0"/>
                <a:ea typeface="Tahoma" panose="020B0604030504040204" pitchFamily="34" charset="0"/>
                <a:cs typeface="Tahoma" panose="020B0604030504040204" pitchFamily="34" charset="0"/>
              </a:rPr>
              <a:t>حل</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مسائل</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حسابية</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تتضمن</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جمع</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وطرح</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الأعداد</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الصحيحة</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حتى</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b="1" dirty="0" err="1">
                <a:latin typeface="Tahoma" panose="020B0604030504040204" pitchFamily="34" charset="0"/>
                <a:ea typeface="Tahoma" panose="020B0604030504040204" pitchFamily="34" charset="0"/>
                <a:cs typeface="Tahoma" panose="020B0604030504040204" pitchFamily="34" charset="0"/>
              </a:rPr>
              <a:t>المائة</a:t>
            </a:r>
            <a:r>
              <a:rPr lang="en-US" sz="1800" b="1" dirty="0">
                <a:latin typeface="Tahoma" panose="020B0604030504040204" pitchFamily="34" charset="0"/>
                <a:ea typeface="Tahoma" panose="020B0604030504040204" pitchFamily="34" charset="0"/>
                <a:cs typeface="Tahoma" panose="020B0604030504040204" pitchFamily="34" charset="0"/>
              </a:rPr>
              <a:t>.</a:t>
            </a:r>
          </a:p>
          <a:p>
            <a:endParaRPr lang="en-US" dirty="0"/>
          </a:p>
        </p:txBody>
      </p:sp>
      <p:sp>
        <p:nvSpPr>
          <p:cNvPr id="3" name="Title 2">
            <a:extLst>
              <a:ext uri="{FF2B5EF4-FFF2-40B4-BE49-F238E27FC236}">
                <a16:creationId xmlns:a16="http://schemas.microsoft.com/office/drawing/2014/main" id="{F8090E27-CE63-40EB-A32B-FF98467E08C1}"/>
              </a:ext>
            </a:extLst>
          </p:cNvPr>
          <p:cNvSpPr>
            <a:spLocks noGrp="1"/>
          </p:cNvSpPr>
          <p:nvPr>
            <p:ph type="title"/>
          </p:nvPr>
        </p:nvSpPr>
        <p:spPr/>
        <p:txBody>
          <a:bodyPr>
            <a:normAutofit fontScale="90000"/>
          </a:bodyPr>
          <a:lstStyle/>
          <a:p>
            <a:pPr algn="ctr" rtl="1"/>
            <a:br>
              <a:rPr lang="ar-JO" b="1" dirty="0">
                <a:latin typeface="Tahoma" panose="020B0604030504040204" pitchFamily="34" charset="0"/>
                <a:ea typeface="Tahoma" panose="020B0604030504040204" pitchFamily="34" charset="0"/>
                <a:cs typeface="Tahoma" panose="020B0604030504040204" pitchFamily="34" charset="0"/>
              </a:rPr>
            </a:br>
            <a:r>
              <a:rPr lang="ar-SA" b="1" dirty="0">
                <a:solidFill>
                  <a:srgbClr val="7030A0"/>
                </a:solidFill>
                <a:latin typeface="Tahoma" panose="020B0604030504040204" pitchFamily="34" charset="0"/>
                <a:ea typeface="Tahoma" panose="020B0604030504040204" pitchFamily="34" charset="0"/>
                <a:cs typeface="Tahoma" panose="020B0604030504040204" pitchFamily="34" charset="0"/>
              </a:rPr>
              <a:t>الأهداف السنوية (</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Annual Goals</a:t>
            </a:r>
            <a:r>
              <a:rPr lang="ar-SA" b="1" dirty="0">
                <a:solidFill>
                  <a:srgbClr val="7030A0"/>
                </a:solidFill>
                <a:latin typeface="Tahoma" panose="020B0604030504040204" pitchFamily="34" charset="0"/>
                <a:ea typeface="Tahoma" panose="020B0604030504040204" pitchFamily="34" charset="0"/>
                <a:cs typeface="Tahoma" panose="020B0604030504040204" pitchFamily="34" charset="0"/>
              </a:rPr>
              <a:t>) </a:t>
            </a:r>
            <a:br>
              <a:rPr lang="en-US" dirty="0">
                <a:solidFill>
                  <a:srgbClr val="7030A0"/>
                </a:solidFill>
                <a:latin typeface="Tahoma" panose="020B0604030504040204" pitchFamily="34" charset="0"/>
                <a:ea typeface="Tahoma" panose="020B0604030504040204" pitchFamily="34" charset="0"/>
                <a:cs typeface="Tahoma" panose="020B0604030504040204" pitchFamily="34" charset="0"/>
              </a:rPr>
            </a:br>
            <a:endParaRPr lang="en-US" dirty="0">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pic>
        <p:nvPicPr>
          <p:cNvPr id="5" name="Picture 4">
            <a:extLst>
              <a:ext uri="{FF2B5EF4-FFF2-40B4-BE49-F238E27FC236}">
                <a16:creationId xmlns:a16="http://schemas.microsoft.com/office/drawing/2014/main" id="{A2DC9BE4-8A8E-4AF1-BF39-294C33AA9EA2}"/>
              </a:ext>
            </a:extLst>
          </p:cNvPr>
          <p:cNvPicPr>
            <a:picLocks noChangeAspect="1"/>
          </p:cNvPicPr>
          <p:nvPr/>
        </p:nvPicPr>
        <p:blipFill>
          <a:blip r:embed="rId2"/>
          <a:stretch>
            <a:fillRect/>
          </a:stretch>
        </p:blipFill>
        <p:spPr>
          <a:xfrm>
            <a:off x="8631573" y="175461"/>
            <a:ext cx="3200400" cy="1428750"/>
          </a:xfrm>
          <a:prstGeom prst="rect">
            <a:avLst/>
          </a:prstGeom>
        </p:spPr>
      </p:pic>
    </p:spTree>
    <p:extLst>
      <p:ext uri="{BB962C8B-B14F-4D97-AF65-F5344CB8AC3E}">
        <p14:creationId xmlns:p14="http://schemas.microsoft.com/office/powerpoint/2010/main" val="1677644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AC2C40-194A-4E21-8C2C-0896573F8F91}"/>
              </a:ext>
            </a:extLst>
          </p:cNvPr>
          <p:cNvSpPr>
            <a:spLocks noGrp="1"/>
          </p:cNvSpPr>
          <p:nvPr>
            <p:ph idx="1"/>
          </p:nvPr>
        </p:nvSpPr>
        <p:spPr/>
        <p:txBody>
          <a:bodyPr>
            <a:normAutofit/>
          </a:bodyPr>
          <a:lstStyle/>
          <a:p>
            <a:pPr algn="just" rtl="1"/>
            <a:r>
              <a:rPr lang="en-US" sz="2000" b="1" dirty="0" err="1">
                <a:latin typeface="Tahoma" panose="020B0604030504040204" pitchFamily="34" charset="0"/>
                <a:ea typeface="Tahoma" panose="020B0604030504040204" pitchFamily="34" charset="0"/>
                <a:cs typeface="Tahoma" panose="020B0604030504040204" pitchFamily="34" charset="0"/>
              </a:rPr>
              <a:t>هي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خطوات</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وسيطة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وقابلة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للقياس</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بين</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مستوى</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أداء</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الطالب</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الحالي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والهدف</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السنوي</a:t>
            </a:r>
            <a:r>
              <a:rPr lang="ar-JO"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والهدف</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قصير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المدى</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هو</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الهدف</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الذي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يراد</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تحقيقه</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في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المستقبل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القريب</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مثل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خلال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الأسبوع</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المقبل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أو</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الشهر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المقبل</a:t>
            </a:r>
            <a:r>
              <a:rPr lang="ar-JO"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ويجب</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أن</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تكون</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الأهداف</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قصيرة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الأجل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محددة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وقابلة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للقياس</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وقابلة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للتحقيق</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وذات</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فائدة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وظيفية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للطالب</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ومحددة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زمنيا</a:t>
            </a:r>
            <a:r>
              <a:rPr lang="en-US" sz="2000" b="1" dirty="0">
                <a:latin typeface="Tahoma" panose="020B0604030504040204" pitchFamily="34" charset="0"/>
                <a:ea typeface="Tahoma" panose="020B0604030504040204" pitchFamily="34" charset="0"/>
                <a:cs typeface="Tahoma" panose="020B0604030504040204" pitchFamily="34" charset="0"/>
              </a:rPr>
              <a:t>.</a:t>
            </a:r>
          </a:p>
          <a:p>
            <a:pPr algn="just" rtl="1"/>
            <a:r>
              <a:rPr lang="ar-SA" sz="2000" b="1" dirty="0">
                <a:latin typeface="Tahoma" panose="020B0604030504040204" pitchFamily="34" charset="0"/>
                <a:ea typeface="Tahoma" panose="020B0604030504040204" pitchFamily="34" charset="0"/>
                <a:cs typeface="Tahoma" panose="020B0604030504040204" pitchFamily="34" charset="0"/>
              </a:rPr>
              <a:t>والأهداف قصيرة المدى الجيدة في البرامج التربوية الفردية تتصف بكونها: </a:t>
            </a:r>
            <a:r>
              <a:rPr lang="ar-JO" sz="2000" b="1" dirty="0">
                <a:latin typeface="Tahoma" panose="020B0604030504040204" pitchFamily="34" charset="0"/>
                <a:ea typeface="Tahoma" panose="020B0604030504040204" pitchFamily="34" charset="0"/>
                <a:cs typeface="Tahoma" panose="020B0604030504040204" pitchFamily="34" charset="0"/>
              </a:rPr>
              <a:t>محددة، و</a:t>
            </a:r>
            <a:r>
              <a:rPr lang="ar-SA" sz="2000" b="1" dirty="0">
                <a:latin typeface="Tahoma" panose="020B0604030504040204" pitchFamily="34" charset="0"/>
                <a:ea typeface="Tahoma" panose="020B0604030504040204" pitchFamily="34" charset="0"/>
                <a:cs typeface="Tahoma" panose="020B0604030504040204" pitchFamily="34" charset="0"/>
              </a:rPr>
              <a:t>قابلة للقياس،  وقابلة للتحقيق، وذات علاقة، ومحددة بوقت معين.</a:t>
            </a:r>
            <a:endParaRPr lang="en-US" sz="2000" b="1" dirty="0">
              <a:latin typeface="Tahoma" panose="020B0604030504040204" pitchFamily="34" charset="0"/>
              <a:ea typeface="Tahoma" panose="020B0604030504040204" pitchFamily="34" charset="0"/>
              <a:cs typeface="Tahoma" panose="020B0604030504040204" pitchFamily="34" charset="0"/>
            </a:endParaRPr>
          </a:p>
          <a:p>
            <a:pPr algn="just" rtl="1"/>
            <a:r>
              <a:rPr lang="ar-SA" sz="2000" b="1" dirty="0">
                <a:latin typeface="Tahoma" panose="020B0604030504040204" pitchFamily="34" charset="0"/>
                <a:ea typeface="Tahoma" panose="020B0604030504040204" pitchFamily="34" charset="0"/>
                <a:cs typeface="Tahoma" panose="020B0604030504040204" pitchFamily="34" charset="0"/>
              </a:rPr>
              <a:t>وكما أن الأهداف السنوية تجزأ إلى أهداف قصيرة المدى، فإن الأهداف قصيرة المدى تجزأ إلى أهداف سلوكية. والفرق الوحيد بين الهدف قصير المدى والهدف السلوكي هو أن الهدف السلوكي أكثر تفصيلا ودقة فهو يتضمن تحديد ما سيتعلمه الطالب خلال أسبوع أو خلال يوم أو خلال حصة واحدة.  </a:t>
            </a:r>
            <a:endParaRPr lang="ar-JO" sz="2000" b="1" dirty="0">
              <a:latin typeface="Tahoma" panose="020B0604030504040204" pitchFamily="34" charset="0"/>
              <a:ea typeface="Tahoma" panose="020B0604030504040204" pitchFamily="34" charset="0"/>
              <a:cs typeface="Tahoma" panose="020B0604030504040204" pitchFamily="34" charset="0"/>
            </a:endParaRPr>
          </a:p>
          <a:p>
            <a:pPr algn="just" rtl="1">
              <a:lnSpc>
                <a:spcPct val="120000"/>
              </a:lnSpc>
              <a:spcBef>
                <a:spcPts val="0"/>
              </a:spcBef>
              <a:spcAft>
                <a:spcPts val="0"/>
              </a:spcAft>
            </a:pPr>
            <a:r>
              <a:rPr lang="en-US" sz="1400" b="1" dirty="0">
                <a:latin typeface="Tahoma" panose="020B0604030504040204" pitchFamily="34" charset="0"/>
                <a:ea typeface="Tahoma" panose="020B0604030504040204" pitchFamily="34" charset="0"/>
                <a:cs typeface="Tahoma" panose="020B0604030504040204" pitchFamily="34" charset="0"/>
              </a:rPr>
              <a:t>ومن </a:t>
            </a:r>
            <a:r>
              <a:rPr lang="en-US" sz="1400" b="1" dirty="0" err="1">
                <a:latin typeface="Tahoma" panose="020B0604030504040204" pitchFamily="34" charset="0"/>
                <a:ea typeface="Tahoma" panose="020B0604030504040204" pitchFamily="34" charset="0"/>
                <a:cs typeface="Tahoma" panose="020B0604030504040204" pitchFamily="34" charset="0"/>
              </a:rPr>
              <a:t>الأمثلة</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على</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أهداف</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قصيرة</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المدى</a:t>
            </a:r>
            <a:endParaRPr lang="en-US" sz="1400" b="1" dirty="0">
              <a:latin typeface="Tahoma" panose="020B0604030504040204" pitchFamily="34" charset="0"/>
              <a:ea typeface="Tahoma" panose="020B0604030504040204" pitchFamily="34" charset="0"/>
              <a:cs typeface="Tahoma" panose="020B0604030504040204" pitchFamily="34" charset="0"/>
            </a:endParaRPr>
          </a:p>
          <a:p>
            <a:pPr lvl="0" algn="just" rtl="1">
              <a:lnSpc>
                <a:spcPct val="120000"/>
              </a:lnSpc>
              <a:spcBef>
                <a:spcPts val="0"/>
              </a:spcBef>
              <a:spcAft>
                <a:spcPts val="0"/>
              </a:spcAft>
            </a:pPr>
            <a:r>
              <a:rPr lang="en-US" sz="1400" b="1" dirty="0" err="1">
                <a:latin typeface="Tahoma" panose="020B0604030504040204" pitchFamily="34" charset="0"/>
                <a:ea typeface="Tahoma" panose="020B0604030504040204" pitchFamily="34" charset="0"/>
                <a:cs typeface="Tahoma" panose="020B0604030504040204" pitchFamily="34" charset="0"/>
              </a:rPr>
              <a:t>سينتظر</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الطالب</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حتى</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استلام</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جميع</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التعليمات</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قبل</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بدء</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الأنشطة</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أو</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الواجبات</a:t>
            </a:r>
            <a:r>
              <a:rPr lang="en-US" sz="1400" b="1" dirty="0">
                <a:latin typeface="Tahoma" panose="020B0604030504040204" pitchFamily="34" charset="0"/>
                <a:ea typeface="Tahoma" panose="020B0604030504040204" pitchFamily="34" charset="0"/>
                <a:cs typeface="Tahoma" panose="020B0604030504040204" pitchFamily="34" charset="0"/>
              </a:rPr>
              <a:t>.</a:t>
            </a:r>
          </a:p>
          <a:p>
            <a:pPr lvl="0" algn="just" rtl="1">
              <a:lnSpc>
                <a:spcPct val="120000"/>
              </a:lnSpc>
              <a:spcBef>
                <a:spcPts val="0"/>
              </a:spcBef>
              <a:spcAft>
                <a:spcPts val="0"/>
              </a:spcAft>
            </a:pPr>
            <a:r>
              <a:rPr lang="en-US" sz="1400" b="1" dirty="0" err="1">
                <a:latin typeface="Tahoma" panose="020B0604030504040204" pitchFamily="34" charset="0"/>
                <a:ea typeface="Tahoma" panose="020B0604030504040204" pitchFamily="34" charset="0"/>
                <a:cs typeface="Tahoma" panose="020B0604030504040204" pitchFamily="34" charset="0"/>
              </a:rPr>
              <a:t>بحلول</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نهاية</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الشهر</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سوف</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يقوم</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الطالب</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بإبعاد</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نفسه</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عن</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المو</a:t>
            </a:r>
            <a:r>
              <a:rPr lang="ar-JO" sz="1400" b="1" dirty="0">
                <a:latin typeface="Tahoma" panose="020B0604030504040204" pitchFamily="34" charset="0"/>
                <a:ea typeface="Tahoma" panose="020B0604030504040204" pitchFamily="34" charset="0"/>
                <a:cs typeface="Tahoma" panose="020B0604030504040204" pitchFamily="34" charset="0"/>
              </a:rPr>
              <a:t>ا</a:t>
            </a:r>
            <a:r>
              <a:rPr lang="en-US" sz="1400" b="1" dirty="0" err="1">
                <a:latin typeface="Tahoma" panose="020B0604030504040204" pitchFamily="34" charset="0"/>
                <a:ea typeface="Tahoma" panose="020B0604030504040204" pitchFamily="34" charset="0"/>
                <a:cs typeface="Tahoma" panose="020B0604030504040204" pitchFamily="34" charset="0"/>
              </a:rPr>
              <a:t>قف</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التي</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يتعرض</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فيها</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للمضايقات</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من</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قبل</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أقرانه</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أثناء</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فترة</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الاستراحة</a:t>
            </a:r>
            <a:r>
              <a:rPr lang="en-US" sz="1400" b="1" dirty="0">
                <a:latin typeface="Tahoma" panose="020B0604030504040204" pitchFamily="34" charset="0"/>
                <a:ea typeface="Tahoma" panose="020B0604030504040204" pitchFamily="34" charset="0"/>
                <a:cs typeface="Tahoma" panose="020B0604030504040204" pitchFamily="34" charset="0"/>
              </a:rPr>
              <a:t>.</a:t>
            </a:r>
          </a:p>
          <a:p>
            <a:pPr lvl="0" algn="just" rtl="1">
              <a:lnSpc>
                <a:spcPct val="120000"/>
              </a:lnSpc>
              <a:spcBef>
                <a:spcPts val="0"/>
              </a:spcBef>
              <a:spcAft>
                <a:spcPts val="0"/>
              </a:spcAft>
            </a:pPr>
            <a:r>
              <a:rPr lang="en-US" sz="1400" b="1" dirty="0" err="1">
                <a:latin typeface="Tahoma" panose="020B0604030504040204" pitchFamily="34" charset="0"/>
                <a:ea typeface="Tahoma" panose="020B0604030504040204" pitchFamily="34" charset="0"/>
                <a:cs typeface="Tahoma" panose="020B0604030504040204" pitchFamily="34" charset="0"/>
              </a:rPr>
              <a:t>ابتداء</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من</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الأسبوع</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القادم</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سيبادر</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الطالب</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إلى</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الخروج</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يوميا</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من</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البيت</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ليمشي</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لمدة</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لا</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تقل</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عن</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ربع</a:t>
            </a:r>
            <a:r>
              <a:rPr lang="en-US" sz="1400" b="1" dirty="0">
                <a:latin typeface="Tahoma" panose="020B0604030504040204" pitchFamily="34" charset="0"/>
                <a:ea typeface="Tahoma" panose="020B0604030504040204" pitchFamily="34" charset="0"/>
                <a:cs typeface="Tahoma" panose="020B0604030504040204" pitchFamily="34" charset="0"/>
              </a:rPr>
              <a:t> </a:t>
            </a:r>
            <a:r>
              <a:rPr lang="en-US" sz="1400" b="1" dirty="0" err="1">
                <a:latin typeface="Tahoma" panose="020B0604030504040204" pitchFamily="34" charset="0"/>
                <a:ea typeface="Tahoma" panose="020B0604030504040204" pitchFamily="34" charset="0"/>
                <a:cs typeface="Tahoma" panose="020B0604030504040204" pitchFamily="34" charset="0"/>
              </a:rPr>
              <a:t>ساعة</a:t>
            </a:r>
            <a:r>
              <a:rPr lang="en-US" sz="1400" b="1" dirty="0">
                <a:latin typeface="Tahoma" panose="020B0604030504040204" pitchFamily="34" charset="0"/>
                <a:ea typeface="Tahoma" panose="020B0604030504040204" pitchFamily="34" charset="0"/>
                <a:cs typeface="Tahoma" panose="020B0604030504040204" pitchFamily="34" charset="0"/>
              </a:rPr>
              <a:t>.</a:t>
            </a:r>
          </a:p>
          <a:p>
            <a:pPr algn="just" rtl="1"/>
            <a:endParaRPr lang="en-US" sz="2000" b="1" dirty="0">
              <a:latin typeface="Tahoma" panose="020B0604030504040204" pitchFamily="34" charset="0"/>
              <a:ea typeface="Tahoma" panose="020B0604030504040204" pitchFamily="34" charset="0"/>
              <a:cs typeface="Tahoma" panose="020B0604030504040204" pitchFamily="34" charset="0"/>
            </a:endParaRPr>
          </a:p>
          <a:p>
            <a:endParaRPr lang="en-US" dirty="0"/>
          </a:p>
        </p:txBody>
      </p:sp>
      <p:sp>
        <p:nvSpPr>
          <p:cNvPr id="3" name="Title 2">
            <a:extLst>
              <a:ext uri="{FF2B5EF4-FFF2-40B4-BE49-F238E27FC236}">
                <a16:creationId xmlns:a16="http://schemas.microsoft.com/office/drawing/2014/main" id="{12B04F76-1D33-4E0F-81A0-D7439A22CB01}"/>
              </a:ext>
            </a:extLst>
          </p:cNvPr>
          <p:cNvSpPr>
            <a:spLocks noGrp="1"/>
          </p:cNvSpPr>
          <p:nvPr>
            <p:ph type="title"/>
          </p:nvPr>
        </p:nvSpPr>
        <p:spPr/>
        <p:txBody>
          <a:bodyPr>
            <a:normAutofit fontScale="90000"/>
          </a:bodyPr>
          <a:lstStyle/>
          <a:p>
            <a:pPr algn="ctr" rtl="1"/>
            <a:br>
              <a:rPr lang="ar-JO" b="1" dirty="0">
                <a:solidFill>
                  <a:srgbClr val="7030A0"/>
                </a:solidFill>
                <a:latin typeface="Tahoma" panose="020B0604030504040204" pitchFamily="34" charset="0"/>
                <a:ea typeface="Tahoma" panose="020B0604030504040204" pitchFamily="34" charset="0"/>
                <a:cs typeface="Tahoma" panose="020B0604030504040204" pitchFamily="34" charset="0"/>
              </a:rPr>
            </a:br>
            <a:r>
              <a:rPr lang="en-US" b="1" dirty="0" err="1">
                <a:solidFill>
                  <a:srgbClr val="7030A0"/>
                </a:solidFill>
                <a:latin typeface="Tahoma" panose="020B0604030504040204" pitchFamily="34" charset="0"/>
                <a:ea typeface="Tahoma" panose="020B0604030504040204" pitchFamily="34" charset="0"/>
                <a:cs typeface="Tahoma" panose="020B0604030504040204" pitchFamily="34" charset="0"/>
              </a:rPr>
              <a:t>الأهداف</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7030A0"/>
                </a:solidFill>
                <a:latin typeface="Tahoma" panose="020B0604030504040204" pitchFamily="34" charset="0"/>
                <a:ea typeface="Tahoma" panose="020B0604030504040204" pitchFamily="34" charset="0"/>
                <a:cs typeface="Tahoma" panose="020B0604030504040204" pitchFamily="34" charset="0"/>
              </a:rPr>
              <a:t>قصيرة</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7030A0"/>
                </a:solidFill>
                <a:latin typeface="Tahoma" panose="020B0604030504040204" pitchFamily="34" charset="0"/>
                <a:ea typeface="Tahoma" panose="020B0604030504040204" pitchFamily="34" charset="0"/>
                <a:cs typeface="Tahoma" panose="020B0604030504040204" pitchFamily="34" charset="0"/>
              </a:rPr>
              <a:t>المدى</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ar-JO" b="1" dirty="0">
                <a:solidFill>
                  <a:srgbClr val="7030A0"/>
                </a:solidFill>
                <a:latin typeface="Tahoma" panose="020B0604030504040204" pitchFamily="34" charset="0"/>
                <a:ea typeface="Tahoma" panose="020B0604030504040204" pitchFamily="34" charset="0"/>
                <a:cs typeface="Tahoma" panose="020B0604030504040204" pitchFamily="34" charset="0"/>
              </a:rPr>
              <a:t>(</a:t>
            </a: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Short-Term Objectives</a:t>
            </a:r>
            <a:r>
              <a:rPr lang="ar-JO" b="1" dirty="0">
                <a:solidFill>
                  <a:srgbClr val="7030A0"/>
                </a:solidFill>
                <a:latin typeface="Tahoma" panose="020B0604030504040204" pitchFamily="34" charset="0"/>
                <a:ea typeface="Tahoma" panose="020B0604030504040204" pitchFamily="34" charset="0"/>
                <a:cs typeface="Tahoma" panose="020B0604030504040204" pitchFamily="34" charset="0"/>
              </a:rPr>
              <a:t>) </a:t>
            </a:r>
            <a:b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br>
            <a:endParaRPr lang="en-US" b="1" dirty="0">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pic>
        <p:nvPicPr>
          <p:cNvPr id="5" name="Picture 4">
            <a:extLst>
              <a:ext uri="{FF2B5EF4-FFF2-40B4-BE49-F238E27FC236}">
                <a16:creationId xmlns:a16="http://schemas.microsoft.com/office/drawing/2014/main" id="{1B162F88-8A3C-4B37-9E99-E34B3E5D617D}"/>
              </a:ext>
            </a:extLst>
          </p:cNvPr>
          <p:cNvPicPr>
            <a:picLocks noChangeAspect="1"/>
          </p:cNvPicPr>
          <p:nvPr/>
        </p:nvPicPr>
        <p:blipFill>
          <a:blip r:embed="rId2"/>
          <a:stretch>
            <a:fillRect/>
          </a:stretch>
        </p:blipFill>
        <p:spPr>
          <a:xfrm>
            <a:off x="9794498" y="178117"/>
            <a:ext cx="1937172" cy="1005840"/>
          </a:xfrm>
          <a:prstGeom prst="rect">
            <a:avLst/>
          </a:prstGeom>
        </p:spPr>
      </p:pic>
    </p:spTree>
    <p:extLst>
      <p:ext uri="{BB962C8B-B14F-4D97-AF65-F5344CB8AC3E}">
        <p14:creationId xmlns:p14="http://schemas.microsoft.com/office/powerpoint/2010/main" val="1557890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209D48-2728-4F39-AF6B-AC26D9CF9410}"/>
              </a:ext>
            </a:extLst>
          </p:cNvPr>
          <p:cNvSpPr>
            <a:spLocks noGrp="1"/>
          </p:cNvSpPr>
          <p:nvPr>
            <p:ph idx="1"/>
          </p:nvPr>
        </p:nvSpPr>
        <p:spPr/>
        <p:txBody>
          <a:bodyPr/>
          <a:lstStyle/>
          <a:p>
            <a:pPr algn="just" rtl="1">
              <a:lnSpc>
                <a:spcPct val="100000"/>
              </a:lnSpc>
              <a:spcBef>
                <a:spcPts val="0"/>
              </a:spcBef>
              <a:spcAft>
                <a:spcPts val="0"/>
              </a:spcAft>
            </a:pPr>
            <a:r>
              <a:rPr lang="en-US" sz="2000" b="1" dirty="0">
                <a:latin typeface="Tahoma" panose="020B0604030504040204" pitchFamily="34" charset="0"/>
                <a:ea typeface="Tahoma" panose="020B0604030504040204" pitchFamily="34" charset="0"/>
                <a:cs typeface="Tahoma" panose="020B0604030504040204" pitchFamily="34" charset="0"/>
              </a:rPr>
              <a:t>يجب </a:t>
            </a:r>
            <a:r>
              <a:rPr lang="en-US" sz="2000" b="1" dirty="0" err="1">
                <a:latin typeface="Tahoma" panose="020B0604030504040204" pitchFamily="34" charset="0"/>
                <a:ea typeface="Tahoma" panose="020B0604030504040204" pitchFamily="34" charset="0"/>
                <a:cs typeface="Tahoma" panose="020B0604030504040204" pitchFamily="34" charset="0"/>
              </a:rPr>
              <a:t>أن</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يجتمع</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فريق</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البرنامج</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التربوي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الفردي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مرة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واحدة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على</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الأقل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سنويا</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لمراجعة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التقدم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الذي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أحرزه</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الطالب</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نحو</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الأهداف</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المحددة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في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البرنامج</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ويمكن</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تقديم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تحديثات</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أقل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رسمية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حول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مدى</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تقدم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الطالب</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نحو</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الأهداف</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في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البرنامج</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الفردي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ويفضّل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اعتماد</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جدول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زمني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محدد</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لمتابعة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تقدم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الطالب</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فلكل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هدف</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قصير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المدى</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يُحدد</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عدد</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مرات</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متابعة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تقدم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الطالب</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نحو</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إتقان</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الهدف</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كما</a:t>
            </a:r>
            <a:r>
              <a:rPr lang="en-US" sz="2000" b="1" dirty="0">
                <a:latin typeface="Tahoma" panose="020B0604030504040204" pitchFamily="34" charset="0"/>
                <a:ea typeface="Tahoma" panose="020B0604030504040204" pitchFamily="34" charset="0"/>
                <a:cs typeface="Tahoma" panose="020B0604030504040204" pitchFamily="34" charset="0"/>
              </a:rPr>
              <a:t> يجب </a:t>
            </a:r>
            <a:r>
              <a:rPr lang="en-US" sz="2000" b="1" dirty="0" err="1">
                <a:latin typeface="Tahoma" panose="020B0604030504040204" pitchFamily="34" charset="0"/>
                <a:ea typeface="Tahoma" panose="020B0604030504040204" pitchFamily="34" charset="0"/>
                <a:cs typeface="Tahoma" panose="020B0604030504040204" pitchFamily="34" charset="0"/>
              </a:rPr>
              <a:t>أن</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يُحدد</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في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البرنامج</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التربوي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الفردي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عدد</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مرات</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تقديم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تقارير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للوالدين</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حول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تقدم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طفلهما</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نحو</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الأهداف</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قصيرة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المدى</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والأهداف</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السنوية</a:t>
            </a:r>
            <a:r>
              <a:rPr lang="en-US" sz="2000" b="1" dirty="0">
                <a:latin typeface="Tahoma" panose="020B0604030504040204" pitchFamily="34" charset="0"/>
                <a:ea typeface="Tahoma" panose="020B0604030504040204" pitchFamily="34" charset="0"/>
                <a:cs typeface="Tahoma" panose="020B0604030504040204" pitchFamily="34" charset="0"/>
              </a:rPr>
              <a:t>. </a:t>
            </a:r>
          </a:p>
          <a:p>
            <a:pPr algn="just" rtl="1">
              <a:lnSpc>
                <a:spcPct val="100000"/>
              </a:lnSpc>
              <a:spcBef>
                <a:spcPts val="0"/>
              </a:spcBef>
              <a:spcAft>
                <a:spcPts val="0"/>
              </a:spcAft>
            </a:pPr>
            <a:r>
              <a:rPr lang="en-US" sz="2000" b="1" dirty="0">
                <a:latin typeface="Tahoma" panose="020B0604030504040204" pitchFamily="34" charset="0"/>
                <a:ea typeface="Tahoma" panose="020B0604030504040204" pitchFamily="34" charset="0"/>
                <a:cs typeface="Tahoma" panose="020B0604030504040204" pitchFamily="34" charset="0"/>
              </a:rPr>
              <a:t> </a:t>
            </a:r>
          </a:p>
          <a:p>
            <a:pPr algn="just" rtl="1">
              <a:lnSpc>
                <a:spcPct val="100000"/>
              </a:lnSpc>
              <a:spcBef>
                <a:spcPts val="0"/>
              </a:spcBef>
              <a:spcAft>
                <a:spcPts val="0"/>
              </a:spcAft>
            </a:pPr>
            <a:r>
              <a:rPr lang="ar-SA" sz="2000" b="1" dirty="0">
                <a:latin typeface="Tahoma" panose="020B0604030504040204" pitchFamily="34" charset="0"/>
                <a:ea typeface="Tahoma" panose="020B0604030504040204" pitchFamily="34" charset="0"/>
                <a:cs typeface="Tahoma" panose="020B0604030504040204" pitchFamily="34" charset="0"/>
              </a:rPr>
              <a:t>والانتقال بالطالب من مستوى الأداء الحالي إلى نقطة النهاية يتطلب التحقق من أن الطالب يسير نحو تحقيق الهدف طويل المدى. </a:t>
            </a:r>
            <a:r>
              <a:rPr lang="ar-JO" sz="2000" b="1" dirty="0">
                <a:latin typeface="Tahoma" panose="020B0604030504040204" pitchFamily="34" charset="0"/>
                <a:ea typeface="Tahoma" panose="020B0604030504040204" pitchFamily="34" charset="0"/>
                <a:cs typeface="Tahoma" panose="020B0604030504040204" pitchFamily="34" charset="0"/>
              </a:rPr>
              <a:t>ويجب أن تكون طرائق التقييم، ومواعيدها، الخ، موجودة في الأهداف قصيرة المدى. كما </a:t>
            </a:r>
            <a:r>
              <a:rPr lang="en-US" sz="2000" b="1" dirty="0">
                <a:latin typeface="Tahoma" panose="020B0604030504040204" pitchFamily="34" charset="0"/>
                <a:ea typeface="Tahoma" panose="020B0604030504040204" pitchFamily="34" charset="0"/>
                <a:cs typeface="Tahoma" panose="020B0604030504040204" pitchFamily="34" charset="0"/>
              </a:rPr>
              <a:t>يجب </a:t>
            </a:r>
            <a:r>
              <a:rPr lang="en-US" sz="2000" b="1" dirty="0" err="1">
                <a:latin typeface="Tahoma" panose="020B0604030504040204" pitchFamily="34" charset="0"/>
                <a:ea typeface="Tahoma" panose="020B0604030504040204" pitchFamily="34" charset="0"/>
                <a:cs typeface="Tahoma" panose="020B0604030504040204" pitchFamily="34" charset="0"/>
              </a:rPr>
              <a:t>أن</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توفر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إجراءات</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التقييم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طريقة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موضوعية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لقياس</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أو</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ملاحظة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أداء</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الطالب</a:t>
            </a:r>
            <a:r>
              <a:rPr lang="en-US" sz="2000" b="1" dirty="0">
                <a:latin typeface="Tahoma" panose="020B0604030504040204" pitchFamily="34" charset="0"/>
                <a:ea typeface="Tahoma" panose="020B0604030504040204" pitchFamily="34" charset="0"/>
                <a:cs typeface="Tahoma" panose="020B0604030504040204" pitchFamily="34" charset="0"/>
              </a:rPr>
              <a:t>. </a:t>
            </a:r>
          </a:p>
          <a:p>
            <a:endParaRPr lang="en-US" dirty="0"/>
          </a:p>
        </p:txBody>
      </p:sp>
      <p:sp>
        <p:nvSpPr>
          <p:cNvPr id="3" name="Title 2">
            <a:extLst>
              <a:ext uri="{FF2B5EF4-FFF2-40B4-BE49-F238E27FC236}">
                <a16:creationId xmlns:a16="http://schemas.microsoft.com/office/drawing/2014/main" id="{22799B1E-B5B3-4B13-BC25-8A588DFAD999}"/>
              </a:ext>
            </a:extLst>
          </p:cNvPr>
          <p:cNvSpPr>
            <a:spLocks noGrp="1"/>
          </p:cNvSpPr>
          <p:nvPr>
            <p:ph type="title"/>
          </p:nvPr>
        </p:nvSpPr>
        <p:spPr/>
        <p:txBody>
          <a:bodyPr>
            <a:normAutofit fontScale="90000"/>
          </a:bodyPr>
          <a:lstStyle/>
          <a:p>
            <a:pPr algn="ctr" rtl="1"/>
            <a:br>
              <a:rPr lang="ar-JO" b="1" dirty="0">
                <a:solidFill>
                  <a:srgbClr val="7030A0"/>
                </a:solidFill>
                <a:latin typeface="Tahoma" panose="020B0604030504040204" pitchFamily="34" charset="0"/>
                <a:ea typeface="Tahoma" panose="020B0604030504040204" pitchFamily="34" charset="0"/>
                <a:cs typeface="Tahoma" panose="020B0604030504040204" pitchFamily="34" charset="0"/>
              </a:rPr>
            </a:br>
            <a:r>
              <a:rPr lang="ar-JO" b="1" dirty="0">
                <a:solidFill>
                  <a:srgbClr val="7030A0"/>
                </a:solidFill>
                <a:latin typeface="Tahoma" panose="020B0604030504040204" pitchFamily="34" charset="0"/>
                <a:ea typeface="Tahoma" panose="020B0604030504040204" pitchFamily="34" charset="0"/>
                <a:cs typeface="Tahoma" panose="020B0604030504040204" pitchFamily="34" charset="0"/>
              </a:rPr>
              <a:t>الوحدة 6: رصد تقدم الطالب</a:t>
            </a:r>
            <a:br>
              <a:rPr lang="en-US" dirty="0">
                <a:solidFill>
                  <a:srgbClr val="7030A0"/>
                </a:solidFill>
                <a:latin typeface="Tahoma" panose="020B0604030504040204" pitchFamily="34" charset="0"/>
                <a:ea typeface="Tahoma" panose="020B0604030504040204" pitchFamily="34" charset="0"/>
                <a:cs typeface="Tahoma" panose="020B0604030504040204" pitchFamily="34" charset="0"/>
              </a:rPr>
            </a:b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Unit 6: Monitoring Student Progress</a:t>
            </a:r>
            <a:br>
              <a:rPr lang="en-US" dirty="0"/>
            </a:br>
            <a:endParaRPr lang="en-US" dirty="0"/>
          </a:p>
        </p:txBody>
      </p:sp>
      <p:pic>
        <p:nvPicPr>
          <p:cNvPr id="5" name="Picture 4">
            <a:extLst>
              <a:ext uri="{FF2B5EF4-FFF2-40B4-BE49-F238E27FC236}">
                <a16:creationId xmlns:a16="http://schemas.microsoft.com/office/drawing/2014/main" id="{C4DD9179-EEA3-416D-A555-8258470883A1}"/>
              </a:ext>
            </a:extLst>
          </p:cNvPr>
          <p:cNvPicPr>
            <a:picLocks noChangeAspect="1"/>
          </p:cNvPicPr>
          <p:nvPr/>
        </p:nvPicPr>
        <p:blipFill>
          <a:blip r:embed="rId2"/>
          <a:stretch>
            <a:fillRect/>
          </a:stretch>
        </p:blipFill>
        <p:spPr>
          <a:xfrm>
            <a:off x="9160209" y="0"/>
            <a:ext cx="1554480" cy="1554480"/>
          </a:xfrm>
          <a:prstGeom prst="rect">
            <a:avLst/>
          </a:prstGeom>
        </p:spPr>
      </p:pic>
    </p:spTree>
    <p:extLst>
      <p:ext uri="{BB962C8B-B14F-4D97-AF65-F5344CB8AC3E}">
        <p14:creationId xmlns:p14="http://schemas.microsoft.com/office/powerpoint/2010/main" val="1775457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C47DF0-11B1-4D70-ADEB-F862397A79A6}"/>
              </a:ext>
            </a:extLst>
          </p:cNvPr>
          <p:cNvSpPr>
            <a:spLocks noGrp="1"/>
          </p:cNvSpPr>
          <p:nvPr>
            <p:ph idx="1"/>
          </p:nvPr>
        </p:nvSpPr>
        <p:spPr/>
        <p:txBody>
          <a:bodyPr/>
          <a:lstStyle/>
          <a:p>
            <a:pPr algn="just" rtl="1">
              <a:lnSpc>
                <a:spcPct val="100000"/>
              </a:lnSpc>
              <a:spcBef>
                <a:spcPts val="0"/>
              </a:spcBef>
              <a:spcAft>
                <a:spcPts val="0"/>
              </a:spcAft>
            </a:pPr>
            <a:r>
              <a:rPr lang="ar-JO" sz="2400" b="1" dirty="0">
                <a:latin typeface="Tahoma" panose="020B0604030504040204" pitchFamily="34" charset="0"/>
                <a:ea typeface="Tahoma" panose="020B0604030504040204" pitchFamily="34" charset="0"/>
                <a:cs typeface="Tahoma" panose="020B0604030504040204" pitchFamily="34" charset="0"/>
              </a:rPr>
              <a:t>يجب على الفريق التعليمي أن يجتمع مرة واحدة على الأقل قبل نهاية العام لتقييم مستوى تقدم الطالب واتخاذ قرار بشأن الحاجة إلى إجراء تعديلات على البرنامج التربوي الفردي. </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وينبغي</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إعادة</a:t>
            </a:r>
            <a:r>
              <a:rPr lang="en-US" sz="2400" b="1" dirty="0">
                <a:latin typeface="Tahoma" panose="020B0604030504040204" pitchFamily="34" charset="0"/>
                <a:ea typeface="Tahoma" panose="020B0604030504040204" pitchFamily="34" charset="0"/>
                <a:cs typeface="Tahoma" panose="020B0604030504040204" pitchFamily="34" charset="0"/>
              </a:rPr>
              <a:t> تقييم </a:t>
            </a:r>
            <a:r>
              <a:rPr lang="en-US" sz="2400" b="1" dirty="0" err="1">
                <a:latin typeface="Tahoma" panose="020B0604030504040204" pitchFamily="34" charset="0"/>
                <a:ea typeface="Tahoma" panose="020B0604030504040204" pitchFamily="34" charset="0"/>
                <a:cs typeface="Tahoma" panose="020B0604030504040204" pitchFamily="34" charset="0"/>
              </a:rPr>
              <a:t>الطالب</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واحتياجاته</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الخاصة</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كل</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ثلاث</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سنوات</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على</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الأقل</a:t>
            </a:r>
            <a:r>
              <a:rPr lang="ar-JO"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وتهدف</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عملية</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التقييم</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هذه</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إلى</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تحديد</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ما</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إذا</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كان</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الطالب</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لا</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يزال</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طالبا</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لديه</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إعاقة</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وما</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إذا</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كانت</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احتياجاته</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التعليمية</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قد</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تغيرت</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بمرور</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الوقت</a:t>
            </a:r>
            <a:r>
              <a:rPr lang="ar-JO"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ويمكن</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إعادة</a:t>
            </a:r>
            <a:r>
              <a:rPr lang="en-US" sz="2400" b="1" dirty="0">
                <a:latin typeface="Tahoma" panose="020B0604030504040204" pitchFamily="34" charset="0"/>
                <a:ea typeface="Tahoma" panose="020B0604030504040204" pitchFamily="34" charset="0"/>
                <a:cs typeface="Tahoma" panose="020B0604030504040204" pitchFamily="34" charset="0"/>
              </a:rPr>
              <a:t> تقييم </a:t>
            </a:r>
            <a:r>
              <a:rPr lang="en-US" sz="2400" b="1" dirty="0" err="1">
                <a:latin typeface="Tahoma" panose="020B0604030504040204" pitchFamily="34" charset="0"/>
                <a:ea typeface="Tahoma" panose="020B0604030504040204" pitchFamily="34" charset="0"/>
                <a:cs typeface="Tahoma" panose="020B0604030504040204" pitchFamily="34" charset="0"/>
              </a:rPr>
              <a:t>الطالب</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بشكل</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متكرر</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بناء</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على</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الظروف</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الفردية</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أو</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بناء</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على</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طلب</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والدي</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الطالب</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أو</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معلمي</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التربية</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الخاصة</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والتعليم</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العام</a:t>
            </a:r>
            <a:r>
              <a:rPr lang="en-US" sz="2400" b="1" dirty="0">
                <a:latin typeface="Tahoma" panose="020B0604030504040204" pitchFamily="34" charset="0"/>
                <a:ea typeface="Tahoma" panose="020B0604030504040204" pitchFamily="34" charset="0"/>
                <a:cs typeface="Tahoma" panose="020B0604030504040204" pitchFamily="34" charset="0"/>
              </a:rPr>
              <a:t>.</a:t>
            </a:r>
          </a:p>
          <a:p>
            <a:endParaRPr lang="en-US" dirty="0"/>
          </a:p>
        </p:txBody>
      </p:sp>
      <p:sp>
        <p:nvSpPr>
          <p:cNvPr id="3" name="Title 2">
            <a:extLst>
              <a:ext uri="{FF2B5EF4-FFF2-40B4-BE49-F238E27FC236}">
                <a16:creationId xmlns:a16="http://schemas.microsoft.com/office/drawing/2014/main" id="{17567942-9795-4B70-A72A-CDD9B44BA598}"/>
              </a:ext>
            </a:extLst>
          </p:cNvPr>
          <p:cNvSpPr>
            <a:spLocks noGrp="1"/>
          </p:cNvSpPr>
          <p:nvPr>
            <p:ph type="title"/>
          </p:nvPr>
        </p:nvSpPr>
        <p:spPr/>
        <p:txBody>
          <a:bodyPr>
            <a:normAutofit fontScale="90000"/>
          </a:bodyPr>
          <a:lstStyle/>
          <a:p>
            <a:pPr algn="ctr">
              <a:lnSpc>
                <a:spcPct val="100000"/>
              </a:lnSpc>
              <a:spcBef>
                <a:spcPts val="0"/>
              </a:spcBef>
              <a:spcAft>
                <a:spcPts val="0"/>
              </a:spcAft>
            </a:pPr>
            <a:br>
              <a:rPr lang="ar-JO" b="1" dirty="0"/>
            </a:br>
            <a:r>
              <a:rPr lang="ar-JO" b="1" dirty="0">
                <a:solidFill>
                  <a:srgbClr val="7030A0"/>
                </a:solidFill>
                <a:latin typeface="Tahoma" panose="020B0604030504040204" pitchFamily="34" charset="0"/>
                <a:ea typeface="Tahoma" panose="020B0604030504040204" pitchFamily="34" charset="0"/>
                <a:cs typeface="Tahoma" panose="020B0604030504040204" pitchFamily="34" charset="0"/>
              </a:rPr>
              <a:t>الوحدة 7: مراجعة وتعديل البرنامج التربوي الفردي</a:t>
            </a:r>
            <a:b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b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Unit 7: Reviewing and Revising the IEP</a:t>
            </a:r>
            <a:br>
              <a:rPr lang="en-US" dirty="0"/>
            </a:br>
            <a:endParaRPr lang="en-US" dirty="0"/>
          </a:p>
        </p:txBody>
      </p:sp>
    </p:spTree>
    <p:extLst>
      <p:ext uri="{BB962C8B-B14F-4D97-AF65-F5344CB8AC3E}">
        <p14:creationId xmlns:p14="http://schemas.microsoft.com/office/powerpoint/2010/main" val="398607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4FEBF9-5920-41BC-9AF0-1A5A8C7C6106}"/>
              </a:ext>
            </a:extLst>
          </p:cNvPr>
          <p:cNvSpPr>
            <a:spLocks noGrp="1"/>
          </p:cNvSpPr>
          <p:nvPr>
            <p:ph idx="1"/>
          </p:nvPr>
        </p:nvSpPr>
        <p:spPr/>
        <p:txBody>
          <a:bodyPr/>
          <a:lstStyle/>
          <a:p>
            <a:pPr>
              <a:lnSpc>
                <a:spcPct val="100000"/>
              </a:lnSpc>
              <a:spcBef>
                <a:spcPts val="0"/>
              </a:spcBef>
              <a:spcAft>
                <a:spcPts val="0"/>
              </a:spcAft>
            </a:pPr>
            <a:r>
              <a:rPr lang="ar-SA" b="1" dirty="0"/>
              <a:t> </a:t>
            </a:r>
            <a:endParaRPr lang="en-US" dirty="0"/>
          </a:p>
          <a:p>
            <a:pPr rtl="1">
              <a:lnSpc>
                <a:spcPct val="100000"/>
              </a:lnSpc>
              <a:spcBef>
                <a:spcPts val="0"/>
              </a:spcBef>
              <a:spcAft>
                <a:spcPts val="0"/>
              </a:spcAft>
            </a:pPr>
            <a:r>
              <a:rPr lang="en-US" dirty="0"/>
              <a:t> </a:t>
            </a:r>
          </a:p>
          <a:p>
            <a:pPr algn="just" rtl="1">
              <a:lnSpc>
                <a:spcPct val="100000"/>
              </a:lnSpc>
              <a:spcBef>
                <a:spcPts val="0"/>
              </a:spcBef>
              <a:spcAft>
                <a:spcPts val="0"/>
              </a:spcAft>
            </a:pPr>
            <a:endParaRPr lang="en-US" sz="2000" b="1" dirty="0">
              <a:latin typeface="Tahoma" panose="020B0604030504040204" pitchFamily="34" charset="0"/>
              <a:ea typeface="Tahoma" panose="020B0604030504040204" pitchFamily="34" charset="0"/>
              <a:cs typeface="Tahoma" panose="020B0604030504040204" pitchFamily="34" charset="0"/>
            </a:endParaRPr>
          </a:p>
          <a:p>
            <a:pPr algn="just" rtl="1">
              <a:lnSpc>
                <a:spcPct val="100000"/>
              </a:lnSpc>
              <a:spcBef>
                <a:spcPts val="0"/>
              </a:spcBef>
              <a:spcAft>
                <a:spcPts val="0"/>
              </a:spcAft>
            </a:pPr>
            <a:r>
              <a:rPr lang="ar-JO" sz="2000" b="1" dirty="0">
                <a:latin typeface="Tahoma" panose="020B0604030504040204" pitchFamily="34" charset="0"/>
                <a:ea typeface="Tahoma" panose="020B0604030504040204" pitchFamily="34" charset="0"/>
                <a:cs typeface="Tahoma" panose="020B0604030504040204" pitchFamily="34" charset="0"/>
              </a:rPr>
              <a:t>تعطي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البرامج</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التربوية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الفردية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المصممة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لتعزيز</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الدمج</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الأولوية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للعناصر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التعليمية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اللازمة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لضمان</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وصول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الطالب</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ذي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الإعاقة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إلى</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المناهج</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العامة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والتقدم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فيها</a:t>
            </a:r>
            <a:r>
              <a:rPr lang="en-US" sz="2000" b="1" dirty="0">
                <a:latin typeface="Tahoma" panose="020B0604030504040204" pitchFamily="34" charset="0"/>
                <a:ea typeface="Tahoma" panose="020B0604030504040204" pitchFamily="34" charset="0"/>
                <a:cs typeface="Tahoma" panose="020B0604030504040204" pitchFamily="34" charset="0"/>
              </a:rPr>
              <a:t>. </a:t>
            </a:r>
            <a:r>
              <a:rPr lang="ar-JO" sz="2000" b="1" dirty="0">
                <a:latin typeface="Tahoma" panose="020B0604030504040204" pitchFamily="34" charset="0"/>
                <a:ea typeface="Tahoma" panose="020B0604030504040204" pitchFamily="34" charset="0"/>
                <a:cs typeface="Tahoma" panose="020B0604030504040204" pitchFamily="34" charset="0"/>
              </a:rPr>
              <a:t> و</a:t>
            </a:r>
            <a:r>
              <a:rPr lang="en-US" sz="2000" b="1" dirty="0" err="1">
                <a:latin typeface="Tahoma" panose="020B0604030504040204" pitchFamily="34" charset="0"/>
                <a:ea typeface="Tahoma" panose="020B0604030504040204" pitchFamily="34" charset="0"/>
                <a:cs typeface="Tahoma" panose="020B0604030504040204" pitchFamily="34" charset="0"/>
              </a:rPr>
              <a:t>عندما</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يتلقى</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الطلبة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ذوو</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الإعاقة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تعليمهم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في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بيئة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دامجة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يتم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تطوير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ما</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يعرف</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بالبرنامج</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التربوي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الفردي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القائم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على</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المعايير</a:t>
            </a:r>
            <a:r>
              <a:rPr lang="en-US" sz="2000" b="1" dirty="0">
                <a:latin typeface="Tahoma" panose="020B0604030504040204" pitchFamily="34" charset="0"/>
                <a:ea typeface="Tahoma" panose="020B0604030504040204" pitchFamily="34" charset="0"/>
                <a:cs typeface="Tahoma" panose="020B0604030504040204" pitchFamily="34" charset="0"/>
              </a:rPr>
              <a:t> (Standards-Based Individualized Education Program) </a:t>
            </a:r>
            <a:r>
              <a:rPr lang="ar-JO"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الذي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هو</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برنامج</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يقوم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فيه</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الفريق</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التعليمي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بتضمين</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معايير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اختيار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المحتوى</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التعليمي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المدرسي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العام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في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تطويره</a:t>
            </a:r>
            <a:r>
              <a:rPr lang="ar-JO" sz="2000" b="1" dirty="0">
                <a:latin typeface="Tahoma" panose="020B0604030504040204" pitchFamily="34" charset="0"/>
                <a:ea typeface="Tahoma" panose="020B0604030504040204" pitchFamily="34" charset="0"/>
                <a:cs typeface="Tahoma" panose="020B0604030504040204" pitchFamily="34" charset="0"/>
              </a:rPr>
              <a:t>. </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والمعايير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هي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عبارات</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عامة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تصف</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ما</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يتوقع</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من</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الطلبة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معرفته</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أو</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القيام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به</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في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كل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مجال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من</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مجالات</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المحتوى</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التعليمي</a:t>
            </a:r>
            <a:r>
              <a:rPr lang="en-US" sz="2000" b="1" dirty="0">
                <a:latin typeface="Tahoma" panose="020B0604030504040204" pitchFamily="34" charset="0"/>
                <a:ea typeface="Tahoma" panose="020B0604030504040204" pitchFamily="34" charset="0"/>
                <a:cs typeface="Tahoma" panose="020B0604030504040204" pitchFamily="34" charset="0"/>
              </a:rPr>
              <a:t> </a:t>
            </a:r>
            <a:r>
              <a:rPr lang="ar-JO" sz="2000" b="1" dirty="0">
                <a:latin typeface="Tahoma" panose="020B0604030504040204" pitchFamily="34" charset="0"/>
                <a:ea typeface="Tahoma" panose="020B0604030504040204" pitchFamily="34" charset="0"/>
                <a:cs typeface="Tahoma" panose="020B0604030504040204" pitchFamily="34" charset="0"/>
              </a:rPr>
              <a:t>(</a:t>
            </a:r>
            <a:r>
              <a:rPr lang="en-US" sz="2000" b="1" dirty="0" err="1">
                <a:latin typeface="Tahoma" panose="020B0604030504040204" pitchFamily="34" charset="0"/>
                <a:ea typeface="Tahoma" panose="020B0604030504040204" pitchFamily="34" charset="0"/>
                <a:cs typeface="Tahoma" panose="020B0604030504040204" pitchFamily="34" charset="0"/>
              </a:rPr>
              <a:t>مثل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القراءة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والرياضيات</a:t>
            </a:r>
            <a:r>
              <a:rPr lang="ar-JO"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وفي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كل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مستوى</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صفي</a:t>
            </a:r>
            <a:r>
              <a:rPr lang="ar-JO"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وتُستخدم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المعايير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كإطار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للتدريس</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فهي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تُحدد</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للمعلمين</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ما</a:t>
            </a:r>
            <a:r>
              <a:rPr lang="en-US" sz="2000" b="1" dirty="0">
                <a:latin typeface="Tahoma" panose="020B0604030504040204" pitchFamily="34" charset="0"/>
                <a:ea typeface="Tahoma" panose="020B0604030504040204" pitchFamily="34" charset="0"/>
                <a:cs typeface="Tahoma" panose="020B0604030504040204" pitchFamily="34" charset="0"/>
              </a:rPr>
              <a:t> يجب </a:t>
            </a:r>
            <a:r>
              <a:rPr lang="en-US" sz="2000" b="1" dirty="0" err="1">
                <a:latin typeface="Tahoma" panose="020B0604030504040204" pitchFamily="34" charset="0"/>
                <a:ea typeface="Tahoma" panose="020B0604030504040204" pitchFamily="34" charset="0"/>
                <a:cs typeface="Tahoma" panose="020B0604030504040204" pitchFamily="34" charset="0"/>
              </a:rPr>
              <a:t>تدريسه</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وليس</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كيفية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التدريس</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مما</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يسمح</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بتدريس</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مُتمايز</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لجميع</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الطلبة</a:t>
            </a:r>
            <a:r>
              <a:rPr lang="en-US" sz="2000" b="1" dirty="0">
                <a:latin typeface="Tahoma" panose="020B0604030504040204" pitchFamily="34" charset="0"/>
                <a:ea typeface="Tahoma" panose="020B0604030504040204" pitchFamily="34" charset="0"/>
                <a:cs typeface="Tahoma" panose="020B0604030504040204" pitchFamily="34" charset="0"/>
              </a:rPr>
              <a:t>.</a:t>
            </a:r>
          </a:p>
          <a:p>
            <a:endParaRPr lang="en-US" dirty="0"/>
          </a:p>
        </p:txBody>
      </p:sp>
      <p:sp>
        <p:nvSpPr>
          <p:cNvPr id="3" name="Title 2">
            <a:extLst>
              <a:ext uri="{FF2B5EF4-FFF2-40B4-BE49-F238E27FC236}">
                <a16:creationId xmlns:a16="http://schemas.microsoft.com/office/drawing/2014/main" id="{7CCC94A1-1E4E-4640-A9B8-EB4538E9DEB8}"/>
              </a:ext>
            </a:extLst>
          </p:cNvPr>
          <p:cNvSpPr>
            <a:spLocks noGrp="1"/>
          </p:cNvSpPr>
          <p:nvPr>
            <p:ph type="title"/>
          </p:nvPr>
        </p:nvSpPr>
        <p:spPr/>
        <p:txBody>
          <a:bodyPr>
            <a:normAutofit fontScale="90000"/>
          </a:bodyPr>
          <a:lstStyle/>
          <a:p>
            <a:pPr algn="ctr" rtl="1">
              <a:lnSpc>
                <a:spcPct val="100000"/>
              </a:lnSpc>
              <a:spcBef>
                <a:spcPts val="0"/>
              </a:spcBef>
              <a:spcAft>
                <a:spcPts val="0"/>
              </a:spcAft>
            </a:pPr>
            <a:br>
              <a:rPr lang="ar-JO" b="1" dirty="0">
                <a:solidFill>
                  <a:srgbClr val="7030A0"/>
                </a:solidFill>
                <a:latin typeface="Tahoma" panose="020B0604030504040204" pitchFamily="34" charset="0"/>
                <a:ea typeface="Tahoma" panose="020B0604030504040204" pitchFamily="34" charset="0"/>
                <a:cs typeface="Tahoma" panose="020B0604030504040204" pitchFamily="34" charset="0"/>
              </a:rPr>
            </a:br>
            <a:r>
              <a:rPr lang="ar-SA" b="1" dirty="0">
                <a:solidFill>
                  <a:srgbClr val="7030A0"/>
                </a:solidFill>
                <a:latin typeface="Tahoma" panose="020B0604030504040204" pitchFamily="34" charset="0"/>
                <a:ea typeface="Tahoma" panose="020B0604030504040204" pitchFamily="34" charset="0"/>
                <a:cs typeface="Tahoma" panose="020B0604030504040204" pitchFamily="34" charset="0"/>
              </a:rPr>
              <a:t>الوحدة 8: البرامج التربوية الفردية والتعليم الدامج</a:t>
            </a:r>
            <a:br>
              <a:rPr lang="en-US" dirty="0">
                <a:solidFill>
                  <a:srgbClr val="7030A0"/>
                </a:solidFill>
                <a:latin typeface="Tahoma" panose="020B0604030504040204" pitchFamily="34" charset="0"/>
                <a:ea typeface="Tahoma" panose="020B0604030504040204" pitchFamily="34" charset="0"/>
                <a:cs typeface="Tahoma" panose="020B0604030504040204" pitchFamily="34" charset="0"/>
              </a:rPr>
            </a:br>
            <a:r>
              <a:rPr lang="en-US" b="1" dirty="0">
                <a:solidFill>
                  <a:srgbClr val="7030A0"/>
                </a:solidFill>
                <a:latin typeface="Tahoma" panose="020B0604030504040204" pitchFamily="34" charset="0"/>
                <a:ea typeface="Tahoma" panose="020B0604030504040204" pitchFamily="34" charset="0"/>
                <a:cs typeface="Tahoma" panose="020B0604030504040204" pitchFamily="34" charset="0"/>
              </a:rPr>
              <a:t>Unit 8: IEPs and Inclusive Education</a:t>
            </a:r>
            <a:br>
              <a:rPr lang="en-US" dirty="0"/>
            </a:br>
            <a:endParaRPr lang="en-US" dirty="0"/>
          </a:p>
        </p:txBody>
      </p:sp>
      <p:pic>
        <p:nvPicPr>
          <p:cNvPr id="5" name="Picture 4">
            <a:extLst>
              <a:ext uri="{FF2B5EF4-FFF2-40B4-BE49-F238E27FC236}">
                <a16:creationId xmlns:a16="http://schemas.microsoft.com/office/drawing/2014/main" id="{E72EC473-238A-4A42-AF77-D5F764D5E180}"/>
              </a:ext>
            </a:extLst>
          </p:cNvPr>
          <p:cNvPicPr>
            <a:picLocks noChangeAspect="1"/>
          </p:cNvPicPr>
          <p:nvPr/>
        </p:nvPicPr>
        <p:blipFill>
          <a:blip r:embed="rId2"/>
          <a:stretch>
            <a:fillRect/>
          </a:stretch>
        </p:blipFill>
        <p:spPr>
          <a:xfrm>
            <a:off x="4278869" y="1196391"/>
            <a:ext cx="1757262" cy="1005840"/>
          </a:xfrm>
          <a:prstGeom prst="rect">
            <a:avLst/>
          </a:prstGeom>
        </p:spPr>
      </p:pic>
    </p:spTree>
    <p:extLst>
      <p:ext uri="{BB962C8B-B14F-4D97-AF65-F5344CB8AC3E}">
        <p14:creationId xmlns:p14="http://schemas.microsoft.com/office/powerpoint/2010/main" val="13112123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BD7E1F-FC17-47B0-8488-72F3C990D562}"/>
              </a:ext>
            </a:extLst>
          </p:cNvPr>
          <p:cNvSpPr>
            <a:spLocks noGrp="1"/>
          </p:cNvSpPr>
          <p:nvPr>
            <p:ph idx="1"/>
          </p:nvPr>
        </p:nvSpPr>
        <p:spPr>
          <a:xfrm>
            <a:off x="721879" y="1335764"/>
            <a:ext cx="10983131" cy="4572752"/>
          </a:xfrm>
        </p:spPr>
        <p:txBody>
          <a:bodyPr>
            <a:normAutofit/>
          </a:bodyPr>
          <a:lstStyle/>
          <a:p>
            <a:pPr algn="just" rtl="1">
              <a:lnSpc>
                <a:spcPct val="120000"/>
              </a:lnSpc>
              <a:spcBef>
                <a:spcPts val="0"/>
              </a:spcBef>
              <a:spcAft>
                <a:spcPts val="0"/>
              </a:spcAft>
              <a:buNone/>
            </a:pPr>
            <a:endParaRPr lang="en-US" b="1" dirty="0">
              <a:latin typeface="Tahoma" panose="020B0604030504040204" pitchFamily="34" charset="0"/>
              <a:ea typeface="Tahoma" panose="020B0604030504040204" pitchFamily="34" charset="0"/>
              <a:cs typeface="Tahoma" panose="020B0604030504040204" pitchFamily="34" charset="0"/>
            </a:endParaRPr>
          </a:p>
          <a:p>
            <a:pPr algn="just" rtl="1">
              <a:lnSpc>
                <a:spcPct val="120000"/>
              </a:lnSpc>
              <a:spcBef>
                <a:spcPts val="0"/>
              </a:spcBef>
              <a:spcAft>
                <a:spcPts val="0"/>
              </a:spcAft>
            </a:pPr>
            <a:endParaRPr lang="en-US" sz="1800" b="1" dirty="0">
              <a:latin typeface="Tahoma" panose="020B0604030504040204" pitchFamily="34" charset="0"/>
              <a:ea typeface="Tahoma" panose="020B0604030504040204" pitchFamily="34" charset="0"/>
              <a:cs typeface="Tahoma" panose="020B0604030504040204" pitchFamily="34" charset="0"/>
            </a:endParaRPr>
          </a:p>
          <a:p>
            <a:pPr algn="just" rtl="1">
              <a:lnSpc>
                <a:spcPct val="120000"/>
              </a:lnSpc>
              <a:spcBef>
                <a:spcPts val="0"/>
              </a:spcBef>
              <a:spcAft>
                <a:spcPts val="0"/>
              </a:spcAft>
            </a:pPr>
            <a:endParaRPr lang="en-US" sz="1800" b="1" dirty="0">
              <a:latin typeface="Tahoma" panose="020B0604030504040204" pitchFamily="34" charset="0"/>
              <a:ea typeface="Tahoma" panose="020B0604030504040204" pitchFamily="34" charset="0"/>
              <a:cs typeface="Tahoma" panose="020B0604030504040204" pitchFamily="34" charset="0"/>
            </a:endParaRPr>
          </a:p>
          <a:p>
            <a:pPr algn="just" rtl="1">
              <a:lnSpc>
                <a:spcPct val="120000"/>
              </a:lnSpc>
              <a:spcBef>
                <a:spcPts val="0"/>
              </a:spcBef>
              <a:spcAft>
                <a:spcPts val="0"/>
              </a:spcAft>
            </a:pPr>
            <a:endParaRPr lang="en-US" sz="1800" b="1" dirty="0">
              <a:latin typeface="Tahoma" panose="020B0604030504040204" pitchFamily="34" charset="0"/>
              <a:ea typeface="Tahoma" panose="020B0604030504040204" pitchFamily="34" charset="0"/>
              <a:cs typeface="Tahoma" panose="020B0604030504040204" pitchFamily="34" charset="0"/>
            </a:endParaRPr>
          </a:p>
          <a:p>
            <a:pPr algn="just" rtl="1">
              <a:lnSpc>
                <a:spcPct val="120000"/>
              </a:lnSpc>
              <a:spcBef>
                <a:spcPts val="0"/>
              </a:spcBef>
              <a:spcAft>
                <a:spcPts val="0"/>
              </a:spcAft>
            </a:pPr>
            <a:endParaRPr lang="en-US" sz="1800" b="1" dirty="0">
              <a:latin typeface="Tahoma" panose="020B0604030504040204" pitchFamily="34" charset="0"/>
              <a:ea typeface="Tahoma" panose="020B0604030504040204" pitchFamily="34" charset="0"/>
              <a:cs typeface="Tahoma" panose="020B0604030504040204" pitchFamily="34" charset="0"/>
            </a:endParaRPr>
          </a:p>
          <a:p>
            <a:pPr algn="just" rtl="1">
              <a:lnSpc>
                <a:spcPct val="120000"/>
              </a:lnSpc>
              <a:spcBef>
                <a:spcPts val="0"/>
              </a:spcBef>
              <a:spcAft>
                <a:spcPts val="0"/>
              </a:spcAft>
            </a:pPr>
            <a:r>
              <a:rPr lang="en-US" sz="1600" b="1" dirty="0" err="1">
                <a:latin typeface="Tahoma" panose="020B0604030504040204" pitchFamily="34" charset="0"/>
                <a:ea typeface="Tahoma" panose="020B0604030504040204" pitchFamily="34" charset="0"/>
                <a:cs typeface="Tahoma" panose="020B0604030504040204" pitchFamily="34" charset="0"/>
              </a:rPr>
              <a:t>خطة</a:t>
            </a:r>
            <a:r>
              <a:rPr lang="en-US" sz="1600" b="1" dirty="0">
                <a:latin typeface="Tahoma" panose="020B0604030504040204" pitchFamily="34" charset="0"/>
                <a:ea typeface="Tahoma" panose="020B0604030504040204" pitchFamily="34" charset="0"/>
                <a:cs typeface="Tahoma" panose="020B0604030504040204" pitchFamily="34" charset="0"/>
              </a:rPr>
              <a:t> </a:t>
            </a:r>
            <a:r>
              <a:rPr lang="ar-JO" sz="1600" b="1" dirty="0">
                <a:latin typeface="Tahoma" panose="020B0604030504040204" pitchFamily="34" charset="0"/>
                <a:ea typeface="Tahoma" panose="020B0604030504040204" pitchFamily="34" charset="0"/>
                <a:cs typeface="Tahoma" panose="020B0604030504040204" pitchFamily="34" charset="0"/>
              </a:rPr>
              <a:t>الانتقال</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الفردية</a:t>
            </a:r>
            <a:r>
              <a:rPr lang="en-US" sz="1600" b="1" dirty="0">
                <a:latin typeface="Tahoma" panose="020B0604030504040204" pitchFamily="34" charset="0"/>
                <a:ea typeface="Tahoma" panose="020B0604030504040204" pitchFamily="34" charset="0"/>
                <a:cs typeface="Tahoma" panose="020B0604030504040204" pitchFamily="34" charset="0"/>
              </a:rPr>
              <a:t> </a:t>
            </a:r>
            <a:r>
              <a:rPr lang="ar-JO" sz="1600" b="1" dirty="0">
                <a:latin typeface="Tahoma" panose="020B0604030504040204" pitchFamily="34" charset="0"/>
                <a:ea typeface="Tahoma" panose="020B0604030504040204" pitchFamily="34" charset="0"/>
                <a:cs typeface="Tahoma" panose="020B0604030504040204" pitchFamily="34" charset="0"/>
              </a:rPr>
              <a:t>(</a:t>
            </a:r>
            <a:r>
              <a:rPr lang="en-US" sz="1600" b="1" dirty="0">
                <a:latin typeface="Tahoma" panose="020B0604030504040204" pitchFamily="34" charset="0"/>
                <a:ea typeface="Tahoma" panose="020B0604030504040204" pitchFamily="34" charset="0"/>
                <a:cs typeface="Tahoma" panose="020B0604030504040204" pitchFamily="34" charset="0"/>
              </a:rPr>
              <a:t>Individualized Transition Plan, ITP</a:t>
            </a:r>
            <a:r>
              <a:rPr lang="ar-JO"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هي</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جزء</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من</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البرنامج</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التربوي</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الفردي</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تحدد</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الخدمات</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التي</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سيتم</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تقديمها</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للطالب</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ذي</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الإعاقة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لإعداده</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لمرحلة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ما</a:t>
            </a:r>
            <a:r>
              <a:rPr lang="en-US" sz="1600" b="1" dirty="0">
                <a:latin typeface="Tahoma" panose="020B0604030504040204" pitchFamily="34" charset="0"/>
                <a:ea typeface="Tahoma" panose="020B0604030504040204" pitchFamily="34" charset="0"/>
                <a:cs typeface="Tahoma" panose="020B0604030504040204" pitchFamily="34" charset="0"/>
              </a:rPr>
              <a:t> بعد </a:t>
            </a:r>
            <a:r>
              <a:rPr lang="en-US" sz="1600" b="1" dirty="0" err="1">
                <a:latin typeface="Tahoma" panose="020B0604030504040204" pitchFamily="34" charset="0"/>
                <a:ea typeface="Tahoma" panose="020B0604030504040204" pitchFamily="34" charset="0"/>
                <a:cs typeface="Tahoma" panose="020B0604030504040204" pitchFamily="34" charset="0"/>
              </a:rPr>
              <a:t>المدرسة</a:t>
            </a:r>
            <a:r>
              <a:rPr lang="ar-JO" sz="1600" b="1" dirty="0">
                <a:latin typeface="Tahoma" panose="020B0604030504040204" pitchFamily="34" charset="0"/>
                <a:ea typeface="Tahoma" panose="020B0604030504040204" pitchFamily="34" charset="0"/>
                <a:cs typeface="Tahoma" panose="020B0604030504040204" pitchFamily="34" charset="0"/>
              </a:rPr>
              <a:t>. </a:t>
            </a:r>
            <a:r>
              <a:rPr lang="ar-SA" sz="1600" b="1" dirty="0">
                <a:latin typeface="Tahoma" panose="020B0604030504040204" pitchFamily="34" charset="0"/>
                <a:ea typeface="Tahoma" panose="020B0604030504040204" pitchFamily="34" charset="0"/>
                <a:cs typeface="Tahoma" panose="020B0604030504040204" pitchFamily="34" charset="0"/>
              </a:rPr>
              <a:t>و</a:t>
            </a:r>
            <a:r>
              <a:rPr lang="en-US" sz="1600" b="1" dirty="0" err="1">
                <a:latin typeface="Tahoma" panose="020B0604030504040204" pitchFamily="34" charset="0"/>
                <a:ea typeface="Tahoma" panose="020B0604030504040204" pitchFamily="34" charset="0"/>
                <a:cs typeface="Tahoma" panose="020B0604030504040204" pitchFamily="34" charset="0"/>
              </a:rPr>
              <a:t>تتضمن</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هذه</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الخطة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البرامج</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والأنشطة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والخبرات</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في</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المجتمع</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التي</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ستقدمها</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المدرسة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للطلبة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الذين</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تتراوح</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أعمارهم</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بين</a:t>
            </a:r>
            <a:r>
              <a:rPr lang="en-US" sz="1600" b="1" dirty="0">
                <a:latin typeface="Tahoma" panose="020B0604030504040204" pitchFamily="34" charset="0"/>
                <a:ea typeface="Tahoma" panose="020B0604030504040204" pitchFamily="34" charset="0"/>
                <a:cs typeface="Tahoma" panose="020B0604030504040204" pitchFamily="34" charset="0"/>
              </a:rPr>
              <a:t> 16 و22 </a:t>
            </a:r>
            <a:r>
              <a:rPr lang="ar-JO"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عاما</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والذين</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يمرون</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بمرحلة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انتقالية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من</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المرحلة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الثانوية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إلى</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مرحلة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البلوغ</a:t>
            </a:r>
            <a:r>
              <a:rPr lang="ar-JO"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وقد</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تشمل</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هذه</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الخطة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مجالات</a:t>
            </a:r>
            <a:r>
              <a:rPr lang="en-US" sz="1600" b="1" dirty="0">
                <a:latin typeface="Tahoma" panose="020B0604030504040204" pitchFamily="34" charset="0"/>
                <a:ea typeface="Tahoma" panose="020B0604030504040204" pitchFamily="34" charset="0"/>
                <a:cs typeface="Tahoma" panose="020B0604030504040204" pitchFamily="34" charset="0"/>
              </a:rPr>
              <a:t> م</a:t>
            </a:r>
            <a:r>
              <a:rPr lang="ar-JO" sz="1600" b="1" dirty="0">
                <a:latin typeface="Tahoma" panose="020B0604030504040204" pitchFamily="34" charset="0"/>
                <a:ea typeface="Tahoma" panose="020B0604030504040204" pitchFamily="34" charset="0"/>
                <a:cs typeface="Tahoma" panose="020B0604030504040204" pitchFamily="34" charset="0"/>
              </a:rPr>
              <a:t>ثل:</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مهارات</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العيش</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المستقل</a:t>
            </a:r>
            <a:r>
              <a:rPr lang="ar-JO"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البحث</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عن</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فرص</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التعليم</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ما</a:t>
            </a:r>
            <a:r>
              <a:rPr lang="en-US" sz="1600" b="1" dirty="0">
                <a:latin typeface="Tahoma" panose="020B0604030504040204" pitchFamily="34" charset="0"/>
                <a:ea typeface="Tahoma" panose="020B0604030504040204" pitchFamily="34" charset="0"/>
                <a:cs typeface="Tahoma" panose="020B0604030504040204" pitchFamily="34" charset="0"/>
              </a:rPr>
              <a:t> بعد </a:t>
            </a:r>
            <a:r>
              <a:rPr lang="en-US" sz="1600" b="1" dirty="0" err="1">
                <a:latin typeface="Tahoma" panose="020B0604030504040204" pitchFamily="34" charset="0"/>
                <a:ea typeface="Tahoma" panose="020B0604030504040204" pitchFamily="34" charset="0"/>
                <a:cs typeface="Tahoma" panose="020B0604030504040204" pitchFamily="34" charset="0"/>
              </a:rPr>
              <a:t>الثانوي</a:t>
            </a:r>
            <a:r>
              <a:rPr lang="ar-JO"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المساعدة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في</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إيجاد</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عمل</a:t>
            </a:r>
            <a:r>
              <a:rPr lang="ar-JO"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مهارات</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تقرير</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المصير</a:t>
            </a:r>
            <a:r>
              <a:rPr lang="ar-JO"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مهارات</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الحياة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اليومية</a:t>
            </a:r>
            <a:r>
              <a:rPr lang="ar-JO"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الرعاية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الصحية</a:t>
            </a:r>
            <a:endParaRPr lang="en-US" sz="1600" b="1" dirty="0">
              <a:latin typeface="Tahoma" panose="020B0604030504040204" pitchFamily="34" charset="0"/>
              <a:ea typeface="Tahoma" panose="020B0604030504040204" pitchFamily="34" charset="0"/>
              <a:cs typeface="Tahoma" panose="020B0604030504040204" pitchFamily="34" charset="0"/>
            </a:endParaRPr>
          </a:p>
          <a:p>
            <a:pPr algn="just" rtl="1">
              <a:lnSpc>
                <a:spcPct val="120000"/>
              </a:lnSpc>
              <a:spcBef>
                <a:spcPts val="0"/>
              </a:spcBef>
              <a:spcAft>
                <a:spcPts val="0"/>
              </a:spcAft>
            </a:pPr>
            <a:r>
              <a:rPr lang="en-US" sz="1600" b="1" dirty="0">
                <a:latin typeface="Tahoma" panose="020B0604030504040204" pitchFamily="34" charset="0"/>
                <a:ea typeface="Tahoma" panose="020B0604030504040204" pitchFamily="34" charset="0"/>
                <a:cs typeface="Tahoma" panose="020B0604030504040204" pitchFamily="34" charset="0"/>
              </a:rPr>
              <a:t> </a:t>
            </a:r>
          </a:p>
          <a:p>
            <a:pPr algn="just" rtl="1">
              <a:lnSpc>
                <a:spcPct val="120000"/>
              </a:lnSpc>
              <a:spcBef>
                <a:spcPts val="0"/>
              </a:spcBef>
              <a:spcAft>
                <a:spcPts val="0"/>
              </a:spcAft>
            </a:pPr>
            <a:r>
              <a:rPr lang="en-US" sz="1600" b="1" dirty="0" err="1">
                <a:latin typeface="Tahoma" panose="020B0604030504040204" pitchFamily="34" charset="0"/>
                <a:ea typeface="Tahoma" panose="020B0604030504040204" pitchFamily="34" charset="0"/>
                <a:cs typeface="Tahoma" panose="020B0604030504040204" pitchFamily="34" charset="0"/>
              </a:rPr>
              <a:t>وغالبا</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ما</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يشمل</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فريق</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خطة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الانتقال</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الفردية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الطالب</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والآباء</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ومعلمي</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التربية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الخاصة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إدارة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المدرسة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معلمي</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تربية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مهنية</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معلمي</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التعليم</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العام</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متخصصين</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من</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منظمات</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خدمات</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الكبار</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وأصحاب</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err="1">
                <a:latin typeface="Tahoma" panose="020B0604030504040204" pitchFamily="34" charset="0"/>
                <a:ea typeface="Tahoma" panose="020B0604030504040204" pitchFamily="34" charset="0"/>
                <a:cs typeface="Tahoma" panose="020B0604030504040204" pitchFamily="34" charset="0"/>
              </a:rPr>
              <a:t>العمل</a:t>
            </a:r>
            <a:r>
              <a:rPr lang="en-US" sz="1600" b="1" dirty="0">
                <a:latin typeface="Tahoma" panose="020B0604030504040204" pitchFamily="34" charset="0"/>
                <a:ea typeface="Tahoma" panose="020B0604030504040204" pitchFamily="34" charset="0"/>
                <a:cs typeface="Tahoma" panose="020B0604030504040204" pitchFamily="34" charset="0"/>
              </a:rPr>
              <a:t>.</a:t>
            </a:r>
          </a:p>
          <a:p>
            <a:endParaRPr lang="en-US" dirty="0"/>
          </a:p>
        </p:txBody>
      </p:sp>
      <p:sp>
        <p:nvSpPr>
          <p:cNvPr id="3" name="Title 2">
            <a:extLst>
              <a:ext uri="{FF2B5EF4-FFF2-40B4-BE49-F238E27FC236}">
                <a16:creationId xmlns:a16="http://schemas.microsoft.com/office/drawing/2014/main" id="{03149327-325F-48CF-833E-728C3D4F7A14}"/>
              </a:ext>
            </a:extLst>
          </p:cNvPr>
          <p:cNvSpPr>
            <a:spLocks noGrp="1"/>
          </p:cNvSpPr>
          <p:nvPr>
            <p:ph type="title"/>
          </p:nvPr>
        </p:nvSpPr>
        <p:spPr/>
        <p:txBody>
          <a:bodyPr>
            <a:noAutofit/>
          </a:bodyPr>
          <a:lstStyle/>
          <a:p>
            <a:pPr algn="ctr" rtl="1">
              <a:lnSpc>
                <a:spcPct val="120000"/>
              </a:lnSpc>
              <a:spcBef>
                <a:spcPts val="0"/>
              </a:spcBef>
              <a:spcAft>
                <a:spcPts val="0"/>
              </a:spcAft>
            </a:pPr>
            <a:br>
              <a:rPr lang="ar-JO" sz="2000" b="1" dirty="0">
                <a:solidFill>
                  <a:srgbClr val="7030A0"/>
                </a:solidFill>
                <a:latin typeface="Tahoma" panose="020B0604030504040204" pitchFamily="34" charset="0"/>
                <a:ea typeface="Tahoma" panose="020B0604030504040204" pitchFamily="34" charset="0"/>
                <a:cs typeface="Tahoma" panose="020B0604030504040204" pitchFamily="34" charset="0"/>
              </a:rPr>
            </a:br>
            <a:r>
              <a:rPr lang="ar-JO" sz="2000" b="1" dirty="0">
                <a:solidFill>
                  <a:srgbClr val="7030A0"/>
                </a:solidFill>
                <a:latin typeface="Tahoma" panose="020B0604030504040204" pitchFamily="34" charset="0"/>
                <a:ea typeface="Tahoma" panose="020B0604030504040204" pitchFamily="34" charset="0"/>
                <a:cs typeface="Tahoma" panose="020B0604030504040204" pitchFamily="34" charset="0"/>
              </a:rPr>
              <a:t>الوحدة 9: خطة الانتقال الفردية</a:t>
            </a:r>
            <a:br>
              <a:rPr lang="en-US" sz="2000" b="1" dirty="0">
                <a:solidFill>
                  <a:srgbClr val="7030A0"/>
                </a:solidFill>
                <a:latin typeface="Tahoma" panose="020B0604030504040204" pitchFamily="34" charset="0"/>
                <a:ea typeface="Tahoma" panose="020B0604030504040204" pitchFamily="34" charset="0"/>
                <a:cs typeface="Tahoma" panose="020B0604030504040204" pitchFamily="34" charset="0"/>
              </a:rPr>
            </a:br>
            <a:r>
              <a:rPr lang="en-US" sz="2000" b="1" dirty="0">
                <a:solidFill>
                  <a:srgbClr val="7030A0"/>
                </a:solidFill>
                <a:latin typeface="Tahoma" panose="020B0604030504040204" pitchFamily="34" charset="0"/>
                <a:ea typeface="Tahoma" panose="020B0604030504040204" pitchFamily="34" charset="0"/>
                <a:cs typeface="Tahoma" panose="020B0604030504040204" pitchFamily="34" charset="0"/>
              </a:rPr>
              <a:t>Unit 9: The Individualized Transition Plan (ITP)</a:t>
            </a:r>
            <a:br>
              <a:rPr lang="en-US" sz="2000" b="1" dirty="0">
                <a:solidFill>
                  <a:srgbClr val="7030A0"/>
                </a:solidFill>
                <a:latin typeface="Tahoma" panose="020B0604030504040204" pitchFamily="34" charset="0"/>
                <a:ea typeface="Tahoma" panose="020B0604030504040204" pitchFamily="34" charset="0"/>
                <a:cs typeface="Tahoma" panose="020B0604030504040204" pitchFamily="34" charset="0"/>
              </a:rPr>
            </a:br>
            <a:endParaRPr lang="en-US" sz="2000" dirty="0">
              <a:solidFill>
                <a:srgbClr val="7030A0"/>
              </a:solidFill>
            </a:endParaRPr>
          </a:p>
        </p:txBody>
      </p:sp>
      <p:pic>
        <p:nvPicPr>
          <p:cNvPr id="5" name="Picture 4">
            <a:extLst>
              <a:ext uri="{FF2B5EF4-FFF2-40B4-BE49-F238E27FC236}">
                <a16:creationId xmlns:a16="http://schemas.microsoft.com/office/drawing/2014/main" id="{9DB1815D-44AD-4B64-A316-83A28AA72A11}"/>
              </a:ext>
            </a:extLst>
          </p:cNvPr>
          <p:cNvPicPr>
            <a:picLocks noChangeAspect="1"/>
          </p:cNvPicPr>
          <p:nvPr/>
        </p:nvPicPr>
        <p:blipFill>
          <a:blip r:embed="rId2"/>
          <a:stretch>
            <a:fillRect/>
          </a:stretch>
        </p:blipFill>
        <p:spPr>
          <a:xfrm>
            <a:off x="4672011" y="1211072"/>
            <a:ext cx="2441122" cy="1371600"/>
          </a:xfrm>
          <a:prstGeom prst="rect">
            <a:avLst/>
          </a:prstGeom>
        </p:spPr>
      </p:pic>
    </p:spTree>
    <p:extLst>
      <p:ext uri="{BB962C8B-B14F-4D97-AF65-F5344CB8AC3E}">
        <p14:creationId xmlns:p14="http://schemas.microsoft.com/office/powerpoint/2010/main" val="1016197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ABE115-1ED5-4A6E-BE76-9417F4F6CD54}"/>
              </a:ext>
            </a:extLst>
          </p:cNvPr>
          <p:cNvSpPr>
            <a:spLocks noGrp="1"/>
          </p:cNvSpPr>
          <p:nvPr>
            <p:ph idx="1"/>
          </p:nvPr>
        </p:nvSpPr>
        <p:spPr/>
        <p:txBody>
          <a:bodyPr/>
          <a:lstStyle/>
          <a:p>
            <a:pPr algn="just" rtl="1">
              <a:lnSpc>
                <a:spcPct val="100000"/>
              </a:lnSpc>
              <a:spcBef>
                <a:spcPts val="0"/>
              </a:spcBef>
              <a:spcAft>
                <a:spcPts val="0"/>
              </a:spcAft>
            </a:pPr>
            <a:r>
              <a:rPr lang="en-US" b="1" dirty="0">
                <a:latin typeface="Tahoma" panose="020B0604030504040204" pitchFamily="34" charset="0"/>
                <a:ea typeface="Tahoma" panose="020B0604030504040204" pitchFamily="34" charset="0"/>
                <a:cs typeface="Tahoma" panose="020B0604030504040204" pitchFamily="34" charset="0"/>
              </a:rPr>
              <a:t> </a:t>
            </a:r>
          </a:p>
          <a:p>
            <a:pPr algn="just" rtl="1">
              <a:lnSpc>
                <a:spcPct val="100000"/>
              </a:lnSpc>
              <a:spcBef>
                <a:spcPts val="0"/>
              </a:spcBef>
              <a:spcAft>
                <a:spcPts val="0"/>
              </a:spcAft>
            </a:pPr>
            <a:r>
              <a:rPr lang="en-US" sz="2000" b="1" dirty="0" err="1">
                <a:latin typeface="Tahoma" panose="020B0604030504040204" pitchFamily="34" charset="0"/>
                <a:ea typeface="Tahoma" panose="020B0604030504040204" pitchFamily="34" charset="0"/>
                <a:cs typeface="Tahoma" panose="020B0604030504040204" pitchFamily="34" charset="0"/>
              </a:rPr>
              <a:t>تمت</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الاستعانة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بالسنوات</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الماضية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ببرامج</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الحاسوب</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لتيسير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عملية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إعداد</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البرامج</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التربوية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الفردية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بالنسبة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للمعلمين</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وأعضاء</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الفريق</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الآخرين</a:t>
            </a:r>
            <a:r>
              <a:rPr lang="ar-JO"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وأصبحت</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العديد</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من</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الإدارات</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التعليمية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في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عدد</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متزايد</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من</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الدول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تعتمد</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برامج</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أو</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قوالب</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إلكترونية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متوفرة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تجاريا</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لتطوير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البرامج</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التربوية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الفردية</a:t>
            </a:r>
            <a:r>
              <a:rPr lang="ar-JO" sz="2000" b="1" dirty="0">
                <a:latin typeface="Tahoma" panose="020B0604030504040204" pitchFamily="34" charset="0"/>
                <a:ea typeface="Tahoma" panose="020B0604030504040204" pitchFamily="34" charset="0"/>
                <a:cs typeface="Tahoma" panose="020B0604030504040204" pitchFamily="34" charset="0"/>
              </a:rPr>
              <a:t>. ومن هذه البرامج الالكترونية ما يعرف ب</a:t>
            </a:r>
            <a:r>
              <a:rPr lang="en-US" sz="2000" b="1" dirty="0" err="1">
                <a:latin typeface="Tahoma" panose="020B0604030504040204" pitchFamily="34" charset="0"/>
                <a:ea typeface="Tahoma" panose="020B0604030504040204" pitchFamily="34" charset="0"/>
                <a:cs typeface="Tahoma" panose="020B0604030504040204" pitchFamily="34" charset="0"/>
              </a:rPr>
              <a:t>بنوك</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الأهداف</a:t>
            </a:r>
            <a:r>
              <a:rPr lang="en-US" sz="2000" b="1" dirty="0">
                <a:latin typeface="Tahoma" panose="020B0604030504040204" pitchFamily="34" charset="0"/>
                <a:ea typeface="Tahoma" panose="020B0604030504040204" pitchFamily="34" charset="0"/>
                <a:cs typeface="Tahoma" panose="020B0604030504040204" pitchFamily="34" charset="0"/>
              </a:rPr>
              <a:t>(Goal Banks) </a:t>
            </a:r>
          </a:p>
          <a:p>
            <a:pPr algn="just" rtl="1">
              <a:lnSpc>
                <a:spcPct val="100000"/>
              </a:lnSpc>
              <a:spcBef>
                <a:spcPts val="0"/>
              </a:spcBef>
              <a:spcAft>
                <a:spcPts val="0"/>
              </a:spcAft>
            </a:pPr>
            <a:r>
              <a:rPr lang="en-US" sz="2000" b="1" dirty="0">
                <a:latin typeface="Tahoma" panose="020B0604030504040204" pitchFamily="34" charset="0"/>
                <a:ea typeface="Tahoma" panose="020B0604030504040204" pitchFamily="34" charset="0"/>
                <a:cs typeface="Tahoma" panose="020B0604030504040204" pitchFamily="34" charset="0"/>
              </a:rPr>
              <a:t> </a:t>
            </a:r>
          </a:p>
          <a:p>
            <a:pPr algn="just" rtl="1">
              <a:lnSpc>
                <a:spcPct val="100000"/>
              </a:lnSpc>
              <a:spcBef>
                <a:spcPts val="0"/>
              </a:spcBef>
              <a:spcAft>
                <a:spcPts val="0"/>
              </a:spcAft>
            </a:pPr>
            <a:r>
              <a:rPr lang="en-US" sz="2000" b="1" dirty="0" err="1">
                <a:latin typeface="Tahoma" panose="020B0604030504040204" pitchFamily="34" charset="0"/>
                <a:ea typeface="Tahoma" panose="020B0604030504040204" pitchFamily="34" charset="0"/>
                <a:cs typeface="Tahoma" panose="020B0604030504040204" pitchFamily="34" charset="0"/>
              </a:rPr>
              <a:t>وفي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الآونة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الأخيرة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أصبح</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الذكاء</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الاصطناعي</a:t>
            </a:r>
            <a:r>
              <a:rPr lang="en-US" sz="2000" b="1" dirty="0">
                <a:latin typeface="Tahoma" panose="020B0604030504040204" pitchFamily="34" charset="0"/>
                <a:ea typeface="Tahoma" panose="020B0604030504040204" pitchFamily="34" charset="0"/>
                <a:cs typeface="Tahoma" panose="020B0604030504040204" pitchFamily="34" charset="0"/>
              </a:rPr>
              <a:t>  (Artificial Intelligence, AI)</a:t>
            </a:r>
            <a:r>
              <a:rPr lang="ar-JO"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يقدم</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فرص</a:t>
            </a:r>
            <a:r>
              <a:rPr lang="ar-JO" sz="2000" b="1" dirty="0">
                <a:latin typeface="Tahoma" panose="020B0604030504040204" pitchFamily="34" charset="0"/>
                <a:ea typeface="Tahoma" panose="020B0604030504040204" pitchFamily="34" charset="0"/>
                <a:cs typeface="Tahoma" panose="020B0604030504040204" pitchFamily="34" charset="0"/>
              </a:rPr>
              <a:t>ا</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مفيدة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لتعزيز</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وتطوير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التربية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الخاصة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بجعلها</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أكثر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فردية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وفعالية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وبالمساعدة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في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تطوير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المهارات</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وتحسين</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إمكانية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الوصول</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للطلبة</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ذوي</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الإعاقة</a:t>
            </a:r>
            <a:r>
              <a:rPr lang="en-US" sz="2000" b="1" dirty="0">
                <a:latin typeface="Tahoma" panose="020B0604030504040204" pitchFamily="34" charset="0"/>
                <a:ea typeface="Tahoma" panose="020B0604030504040204" pitchFamily="34" charset="0"/>
                <a:cs typeface="Tahoma" panose="020B0604030504040204" pitchFamily="34" charset="0"/>
              </a:rPr>
              <a:t>. </a:t>
            </a:r>
            <a:endParaRPr lang="en-US" sz="2000" dirty="0"/>
          </a:p>
        </p:txBody>
      </p:sp>
      <p:sp>
        <p:nvSpPr>
          <p:cNvPr id="3" name="Title 2">
            <a:extLst>
              <a:ext uri="{FF2B5EF4-FFF2-40B4-BE49-F238E27FC236}">
                <a16:creationId xmlns:a16="http://schemas.microsoft.com/office/drawing/2014/main" id="{DEF4511A-6360-4D64-9AE7-0960E212FA88}"/>
              </a:ext>
            </a:extLst>
          </p:cNvPr>
          <p:cNvSpPr>
            <a:spLocks noGrp="1"/>
          </p:cNvSpPr>
          <p:nvPr>
            <p:ph type="title"/>
          </p:nvPr>
        </p:nvSpPr>
        <p:spPr/>
        <p:txBody>
          <a:bodyPr>
            <a:noAutofit/>
          </a:bodyPr>
          <a:lstStyle/>
          <a:p>
            <a:pPr algn="ctr" rtl="1">
              <a:lnSpc>
                <a:spcPct val="100000"/>
              </a:lnSpc>
              <a:spcBef>
                <a:spcPts val="0"/>
              </a:spcBef>
              <a:spcAft>
                <a:spcPts val="0"/>
              </a:spcAft>
            </a:pPr>
            <a:br>
              <a:rPr lang="ar-JO" sz="2000" b="1" dirty="0">
                <a:latin typeface="Tahoma" panose="020B0604030504040204" pitchFamily="34" charset="0"/>
                <a:ea typeface="Tahoma" panose="020B0604030504040204" pitchFamily="34" charset="0"/>
                <a:cs typeface="Tahoma" panose="020B0604030504040204" pitchFamily="34" charset="0"/>
              </a:rPr>
            </a:br>
            <a:r>
              <a:rPr lang="en-US" sz="2000" b="1" dirty="0">
                <a:solidFill>
                  <a:srgbClr val="7030A0"/>
                </a:solidFill>
                <a:latin typeface="Tahoma" panose="020B0604030504040204" pitchFamily="34" charset="0"/>
                <a:ea typeface="Tahoma" panose="020B0604030504040204" pitchFamily="34" charset="0"/>
                <a:cs typeface="Tahoma" panose="020B0604030504040204" pitchFamily="34" charset="0"/>
              </a:rPr>
              <a:t>الوحدة </a:t>
            </a:r>
            <a:r>
              <a:rPr lang="ar-JO" sz="2000" b="1" dirty="0">
                <a:solidFill>
                  <a:srgbClr val="7030A0"/>
                </a:solidFill>
                <a:latin typeface="Tahoma" panose="020B0604030504040204" pitchFamily="34" charset="0"/>
                <a:ea typeface="Tahoma" panose="020B0604030504040204" pitchFamily="34" charset="0"/>
                <a:cs typeface="Tahoma" panose="020B0604030504040204" pitchFamily="34" charset="0"/>
              </a:rPr>
              <a:t>10:</a:t>
            </a:r>
            <a:r>
              <a:rPr lang="en-US" sz="2000"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sz="2000" b="1" dirty="0" err="1">
                <a:solidFill>
                  <a:srgbClr val="7030A0"/>
                </a:solidFill>
                <a:latin typeface="Tahoma" panose="020B0604030504040204" pitchFamily="34" charset="0"/>
                <a:ea typeface="Tahoma" panose="020B0604030504040204" pitchFamily="34" charset="0"/>
                <a:cs typeface="Tahoma" panose="020B0604030504040204" pitchFamily="34" charset="0"/>
              </a:rPr>
              <a:t>تطوير</a:t>
            </a:r>
            <a:r>
              <a:rPr lang="en-US" sz="2000"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sz="2000" b="1" dirty="0" err="1">
                <a:solidFill>
                  <a:srgbClr val="7030A0"/>
                </a:solidFill>
                <a:latin typeface="Tahoma" panose="020B0604030504040204" pitchFamily="34" charset="0"/>
                <a:ea typeface="Tahoma" panose="020B0604030504040204" pitchFamily="34" charset="0"/>
                <a:cs typeface="Tahoma" panose="020B0604030504040204" pitchFamily="34" charset="0"/>
              </a:rPr>
              <a:t>أهداف</a:t>
            </a:r>
            <a:r>
              <a:rPr lang="en-US" sz="2000"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ar-JO" sz="2000" b="1" dirty="0">
                <a:solidFill>
                  <a:srgbClr val="7030A0"/>
                </a:solidFill>
                <a:latin typeface="Tahoma" panose="020B0604030504040204" pitchFamily="34" charset="0"/>
                <a:ea typeface="Tahoma" panose="020B0604030504040204" pitchFamily="34" charset="0"/>
                <a:cs typeface="Tahoma" panose="020B0604030504040204" pitchFamily="34" charset="0"/>
              </a:rPr>
              <a:t>ال</a:t>
            </a:r>
            <a:r>
              <a:rPr lang="en-US" sz="2000" b="1" dirty="0" err="1">
                <a:solidFill>
                  <a:srgbClr val="7030A0"/>
                </a:solidFill>
                <a:latin typeface="Tahoma" panose="020B0604030504040204" pitchFamily="34" charset="0"/>
                <a:ea typeface="Tahoma" panose="020B0604030504040204" pitchFamily="34" charset="0"/>
                <a:cs typeface="Tahoma" panose="020B0604030504040204" pitchFamily="34" charset="0"/>
              </a:rPr>
              <a:t>برنامج</a:t>
            </a:r>
            <a:r>
              <a:rPr lang="en-US" sz="2000"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sz="2000" b="1" dirty="0" err="1">
                <a:solidFill>
                  <a:srgbClr val="7030A0"/>
                </a:solidFill>
                <a:latin typeface="Tahoma" panose="020B0604030504040204" pitchFamily="34" charset="0"/>
                <a:ea typeface="Tahoma" panose="020B0604030504040204" pitchFamily="34" charset="0"/>
                <a:cs typeface="Tahoma" panose="020B0604030504040204" pitchFamily="34" charset="0"/>
              </a:rPr>
              <a:t>التربوية</a:t>
            </a:r>
            <a:r>
              <a:rPr lang="en-US" sz="2000"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sz="2000" b="1" dirty="0" err="1">
                <a:solidFill>
                  <a:srgbClr val="7030A0"/>
                </a:solidFill>
                <a:latin typeface="Tahoma" panose="020B0604030504040204" pitchFamily="34" charset="0"/>
                <a:ea typeface="Tahoma" panose="020B0604030504040204" pitchFamily="34" charset="0"/>
                <a:cs typeface="Tahoma" panose="020B0604030504040204" pitchFamily="34" charset="0"/>
              </a:rPr>
              <a:t>الفردية</a:t>
            </a:r>
            <a:r>
              <a:rPr lang="en-US" sz="2000"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sz="2000" b="1" dirty="0" err="1">
                <a:solidFill>
                  <a:srgbClr val="7030A0"/>
                </a:solidFill>
                <a:latin typeface="Tahoma" panose="020B0604030504040204" pitchFamily="34" charset="0"/>
                <a:ea typeface="Tahoma" panose="020B0604030504040204" pitchFamily="34" charset="0"/>
                <a:cs typeface="Tahoma" panose="020B0604030504040204" pitchFamily="34" charset="0"/>
              </a:rPr>
              <a:t>بالاستعانة</a:t>
            </a:r>
            <a:r>
              <a:rPr lang="en-US" sz="2000" b="1" dirty="0">
                <a:solidFill>
                  <a:srgbClr val="7030A0"/>
                </a:solidFill>
                <a:latin typeface="Tahoma" panose="020B0604030504040204" pitchFamily="34" charset="0"/>
                <a:ea typeface="Tahoma" panose="020B0604030504040204" pitchFamily="34" charset="0"/>
                <a:cs typeface="Tahoma" panose="020B0604030504040204" pitchFamily="34" charset="0"/>
              </a:rPr>
              <a:t> </a:t>
            </a:r>
            <a:r>
              <a:rPr lang="en-US" sz="2000" b="1" dirty="0" err="1">
                <a:solidFill>
                  <a:srgbClr val="7030A0"/>
                </a:solidFill>
                <a:latin typeface="Tahoma" panose="020B0604030504040204" pitchFamily="34" charset="0"/>
                <a:ea typeface="Tahoma" panose="020B0604030504040204" pitchFamily="34" charset="0"/>
                <a:cs typeface="Tahoma" panose="020B0604030504040204" pitchFamily="34" charset="0"/>
              </a:rPr>
              <a:t>بالتكنولوجيا</a:t>
            </a:r>
            <a:br>
              <a:rPr lang="en-US" sz="2000" b="1" dirty="0">
                <a:solidFill>
                  <a:srgbClr val="7030A0"/>
                </a:solidFill>
                <a:latin typeface="Tahoma" panose="020B0604030504040204" pitchFamily="34" charset="0"/>
                <a:ea typeface="Tahoma" panose="020B0604030504040204" pitchFamily="34" charset="0"/>
                <a:cs typeface="Tahoma" panose="020B0604030504040204" pitchFamily="34" charset="0"/>
              </a:rPr>
            </a:br>
            <a:r>
              <a:rPr lang="en-US" sz="2000" b="1" dirty="0">
                <a:solidFill>
                  <a:srgbClr val="7030A0"/>
                </a:solidFill>
                <a:latin typeface="Tahoma" panose="020B0604030504040204" pitchFamily="34" charset="0"/>
                <a:ea typeface="Tahoma" panose="020B0604030504040204" pitchFamily="34" charset="0"/>
                <a:cs typeface="Tahoma" panose="020B0604030504040204" pitchFamily="34" charset="0"/>
              </a:rPr>
              <a:t>Unit 10: Utilizing Technology in Developing IEPs</a:t>
            </a:r>
            <a:br>
              <a:rPr lang="en-US" sz="2000" b="1" dirty="0">
                <a:latin typeface="Tahoma" panose="020B0604030504040204" pitchFamily="34" charset="0"/>
                <a:ea typeface="Tahoma" panose="020B0604030504040204" pitchFamily="34" charset="0"/>
                <a:cs typeface="Tahoma" panose="020B0604030504040204" pitchFamily="34" charset="0"/>
              </a:rPr>
            </a:br>
            <a:endParaRPr lang="en-US" sz="2000" dirty="0"/>
          </a:p>
        </p:txBody>
      </p:sp>
      <p:pic>
        <p:nvPicPr>
          <p:cNvPr id="5" name="Picture 4">
            <a:extLst>
              <a:ext uri="{FF2B5EF4-FFF2-40B4-BE49-F238E27FC236}">
                <a16:creationId xmlns:a16="http://schemas.microsoft.com/office/drawing/2014/main" id="{41067DE9-4675-4CEB-8AB7-EE53CE3D0836}"/>
              </a:ext>
            </a:extLst>
          </p:cNvPr>
          <p:cNvPicPr>
            <a:picLocks noChangeAspect="1"/>
          </p:cNvPicPr>
          <p:nvPr/>
        </p:nvPicPr>
        <p:blipFill>
          <a:blip r:embed="rId2"/>
          <a:stretch>
            <a:fillRect/>
          </a:stretch>
        </p:blipFill>
        <p:spPr>
          <a:xfrm>
            <a:off x="3476623" y="4168149"/>
            <a:ext cx="2619375" cy="1743075"/>
          </a:xfrm>
          <a:prstGeom prst="rect">
            <a:avLst/>
          </a:prstGeom>
        </p:spPr>
      </p:pic>
    </p:spTree>
    <p:extLst>
      <p:ext uri="{BB962C8B-B14F-4D97-AF65-F5344CB8AC3E}">
        <p14:creationId xmlns:p14="http://schemas.microsoft.com/office/powerpoint/2010/main" val="3135644509"/>
      </p:ext>
    </p:extLst>
  </p:cSld>
  <p:clrMapOvr>
    <a:masterClrMapping/>
  </p:clrMapOvr>
</p:sld>
</file>

<file path=ppt/theme/theme1.xml><?xml version="1.0" encoding="utf-8"?>
<a:theme xmlns:a="http://schemas.openxmlformats.org/drawingml/2006/main" name="Get Started with 3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oAutofit/>
      </a:bodyPr>
      <a:lstStyle>
        <a:defPPr marL="0" indent="0" algn="l">
          <a:lnSpc>
            <a:spcPts val="1800"/>
          </a:lnSpc>
          <a:spcAft>
            <a:spcPts val="600"/>
          </a:spcAft>
          <a:buNone/>
          <a:defRPr sz="1200" dirty="0" smtClean="0">
            <a:solidFill>
              <a:prstClr val="black">
                <a:lumMod val="75000"/>
                <a:lumOff val="25000"/>
              </a:prstClr>
            </a:solidFill>
            <a:latin typeface="Segoe UI" panose="020B0502040204020203" pitchFamily="34" charset="0"/>
            <a:cs typeface="Segoe UI" panose="020B0502040204020203" pitchFamily="34" charset="0"/>
          </a:defRPr>
        </a:defPPr>
      </a:lstStyle>
    </a:txDef>
  </a:objectDefaults>
  <a:extraClrSchemeLst/>
  <a:extLst>
    <a:ext uri="{05A4C25C-085E-4340-85A3-A5531E510DB2}">
      <thm15:themeFamily xmlns:thm15="http://schemas.microsoft.com/office/thememl/2012/main" name="tf16411177_win32_fixed.potx" id="{2BE36628-40A7-4124-9B03-283680FDB08B}" vid="{1F788C18-5B90-4886-BC26-C8416480C9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{28B1D895-1F13-436C-A6A2-041D1EDD2F06}TF1b6f9bfa-769c-4e44-b3db-2615999da08e4eb5ee7a_win32-a6c35a7f46f2</Template>
  <TotalTime>0</TotalTime>
  <Words>2225</Words>
  <Application>Microsoft Office PowerPoint</Application>
  <PresentationFormat>Widescreen</PresentationFormat>
  <Paragraphs>108</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Bahnschrift Condensed</vt:lpstr>
      <vt:lpstr>Calibri</vt:lpstr>
      <vt:lpstr>Segoe UI</vt:lpstr>
      <vt:lpstr>Segoe UI Light</vt:lpstr>
      <vt:lpstr>Tahoma</vt:lpstr>
      <vt:lpstr>Get Started with 3D</vt:lpstr>
      <vt:lpstr>الدورة التدريبية عبر الانترنت في  البرامج التربوية الفردية عالية الجودة  الإعداد والتنفيذ:  أ. د. منى الحديدي، أ. د. جمال الخطيب </vt:lpstr>
      <vt:lpstr>الوحدة 1:  ماهو البرنامج التربوي، وما أهميته، ولمن هو؟</vt:lpstr>
      <vt:lpstr>Students who need extra help and support in school may be eligible for special education services in the form of an individualized education program (IEP).</vt:lpstr>
      <vt:lpstr>وظائف البرنامج التربوي الفردي</vt:lpstr>
      <vt:lpstr>المكونات الرئيسية للبرنامج التربوي الفردي</vt:lpstr>
      <vt:lpstr>الوحدة 2: الإحالة والتقييم لخدمات التربية الخاصة Unit 2: Referral and Evaluation for Special Education Services </vt:lpstr>
      <vt:lpstr> تقييم أهلية الطالب لخدمات التربية الخاصة   (Determining Child’s Eligibility for Special Education) </vt:lpstr>
      <vt:lpstr>ما بعد التقييم (After the Evaluation)</vt:lpstr>
      <vt:lpstr> الوحدة 3: فريق البرنامج التربوي الفردي Unit 3: The IEP Team </vt:lpstr>
      <vt:lpstr>بعد تحديد أهلية الطالب لخدمات التربية الخاصة والخدمات المساندة</vt:lpstr>
      <vt:lpstr> الوحدة 4: تقييم مستويات الأداء في المجالات الأكاديمية والمجالات الوظيفية Unit 4: Assessment of Performance Levels in Academic and Functional Areas </vt:lpstr>
      <vt:lpstr>مبادئ تقييم مستويات أداء الطالب</vt:lpstr>
      <vt:lpstr> الوحدة 5: كتابة أهداف ذات معنى في البرنامج التربوي الفردي Unit 5: Writing Meaningful Goals in the IEP </vt:lpstr>
      <vt:lpstr> الأهداف السنوية (Annual Goals)  </vt:lpstr>
      <vt:lpstr> الأهداف قصيرة المدى (Short-Term Objectives)  </vt:lpstr>
      <vt:lpstr> الوحدة 6: رصد تقدم الطالب Unit 6: Monitoring Student Progress </vt:lpstr>
      <vt:lpstr> الوحدة 7: مراجعة وتعديل البرنامج التربوي الفردي Unit 7: Reviewing and Revising the IEP </vt:lpstr>
      <vt:lpstr> الوحدة 8: البرامج التربوية الفردية والتعليم الدامج Unit 8: IEPs and Inclusive Education </vt:lpstr>
      <vt:lpstr> الوحدة 9: خطة الانتقال الفردية Unit 9: The Individualized Transition Plan (ITP) </vt:lpstr>
      <vt:lpstr> الوحدة 10: تطوير أهداف البرنامج التربوية الفردية بالاستعانة بالتكنولوجيا Unit 10: Utilizing Technology in Developing IEPs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2025-11-22T18:18:37Z</dcterms:created>
  <dcterms:modified xsi:type="dcterms:W3CDTF">2026-01-25T19:12:38Z</dcterms:modified>
</cp:coreProperties>
</file>